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4" autoAdjust="0"/>
    <p:restoredTop sz="94660"/>
  </p:normalViewPr>
  <p:slideViewPr>
    <p:cSldViewPr snapToGrid="0" showGuides="1">
      <p:cViewPr varScale="1">
        <p:scale>
          <a:sx n="91" d="100"/>
          <a:sy n="91" d="100"/>
        </p:scale>
        <p:origin x="528" y="27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72FA17-096C-F022-FDBE-0F84B21A02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5B457F-AAA9-C2C2-FE1E-601CA76951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6B441B-6B8F-2AA8-2142-C5B718DA0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5B669-742C-45BE-831A-7B2EEC474286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6C8B80-FEE7-0E15-26D1-657F4B082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4E3373-7629-039C-4714-5AEB27BDF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D425C-A196-4D51-A599-46C88AC20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089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2162B-E147-A4B3-9E62-3D4C6E68C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ECD7BB-0F27-1A78-4541-15B7D92945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8DA7F7-0477-EEFF-AD65-6BB5EA47F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5B669-742C-45BE-831A-7B2EEC474286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7A2794-447D-5711-682D-CF8BBA81A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00D984-8129-C58D-7486-49A97354B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D425C-A196-4D51-A599-46C88AC20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227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1AECB38-A89C-06B0-90D2-226C029BD9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FB5376-510F-7809-883F-7F26BC53F0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3063A6-5918-CD93-351D-511575B20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5B669-742C-45BE-831A-7B2EEC474286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05F0CD-D493-6C40-585C-CC719F866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D800A4-E9C5-6590-98A8-6ACE725EE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D425C-A196-4D51-A599-46C88AC20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895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3BF3C-354F-3EC9-4564-BC09B03B7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E85243-DCE6-691B-09DC-13F5BCB736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1E88C4-2CEA-0586-1682-ED85B946E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5B669-742C-45BE-831A-7B2EEC474286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2139F1-8DC0-E2F8-B294-2D2ED7B33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E90BE0-74F1-B7FF-66BF-C997D4576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D425C-A196-4D51-A599-46C88AC20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091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983F3-0313-D9D5-33D7-EDD6D21597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CAC3F3-CDB6-2ABA-F3F4-A2C81A8FD3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5E87B1-6307-6F54-0C1F-0C987F14D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5B669-742C-45BE-831A-7B2EEC474286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7A3F7E-4CC4-0F59-E7E5-F52DD8EDC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E2E981-F135-B48D-E152-CEBEFC2E7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D425C-A196-4D51-A599-46C88AC20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169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9675B-32DE-BDB4-7571-28118250C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D689E2-FEBD-8EB8-0EE4-7A1610D26C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B518DC-17A6-64C8-03EA-3FFD746BCF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0F3FB2-CBAF-784D-347C-132C613FE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5B669-742C-45BE-831A-7B2EEC474286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5403EA-0EBD-F381-F1C9-E0FE9A32F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6E1158-2372-B631-4DB4-0EA622A36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D425C-A196-4D51-A599-46C88AC20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48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2D9652-2A2B-CA3B-9782-FDA31B557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5FA035-7F34-3E4B-89F5-3552F189BB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460DEA-B2D0-84B7-EDAD-922840B9FA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38A581-2A2C-F628-A3C0-B1FDE66223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E285CE-3DE3-391B-3F30-28AD402F1A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A710147-15DA-8F33-5BEE-F2FCC06A4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5B669-742C-45BE-831A-7B2EEC474286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B05BCD-1B8A-C3DF-FFA1-337B68B95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71D93F-94C1-8A48-97F1-D69DBC8CD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D425C-A196-4D51-A599-46C88AC20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41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58AEA3-3CD9-40F6-CAFC-10231B4C0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E8548C8-62A1-553B-1288-DE8C8F40DC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5B669-742C-45BE-831A-7B2EEC474286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9A78BF-2589-F765-B281-2030BDA85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1B2D8E-52E9-CEFD-6A65-C22D49CE4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D425C-A196-4D51-A599-46C88AC20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711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52ACD2-183E-0DC8-23F7-367BE7325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5B669-742C-45BE-831A-7B2EEC474286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0A1BCA-75AD-22FF-4206-822E18490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3CEC4B-4B7E-2BB0-AF97-E082FFAA0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D425C-A196-4D51-A599-46C88AC20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067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E055E8-D497-719D-5ED0-90A918BD0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8E0D29-51CF-B098-F225-5C96026963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166125-73D6-8141-1B4C-2EC91FFF1A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390869-C690-0992-4E73-C77F72566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5B669-742C-45BE-831A-7B2EEC474286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8E67C9-4DEB-7A5B-5577-94A6A13E1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AF2CB0-8523-77AC-B8BC-43E21E940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D425C-A196-4D51-A599-46C88AC20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678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C0D9F-D20C-2DB4-809E-455769375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4EE509-39D8-F980-F78A-C0E89AF59D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6EA238-B172-9489-0C34-CC7808ACBD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64F7B2-9D0A-EF8F-668A-039443841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5B669-742C-45BE-831A-7B2EEC474286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D93F71-5473-915F-14EB-6BB258C1D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7DE76C-D9E5-9BD1-9EA4-BA79F4988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D425C-A196-4D51-A599-46C88AC20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043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73A8D8-5FC7-4CA9-D354-98F3C40A9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D358AA-F665-6825-79D8-D0E98842AA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2B1F36-3CD3-E76C-09ED-0B5074B8D1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15B669-742C-45BE-831A-7B2EEC474286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2B6CAE-41BE-B65F-16F6-F7B1645A3E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23A992-EDF2-84F8-09FB-523FA8CDD0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1D425C-A196-4D51-A599-46C88AC20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461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183DD-1E65-4908-EE13-E5FBC28913F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VTO tutorial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A61530-CE07-6D17-BACB-5DFEFFFB65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542907"/>
          </a:xfrm>
        </p:spPr>
        <p:txBody>
          <a:bodyPr/>
          <a:lstStyle/>
          <a:p>
            <a:r>
              <a:rPr lang="en-US" dirty="0"/>
              <a:t>Play the </a:t>
            </a:r>
            <a:r>
              <a:rPr lang="en-US"/>
              <a:t>SlideShow</a:t>
            </a:r>
            <a:r>
              <a:rPr lang="en-US" dirty="0"/>
              <a:t> and </a:t>
            </a:r>
            <a:r>
              <a:rPr lang="en-US" dirty="0" err="1"/>
              <a:t>clic</a:t>
            </a:r>
            <a:r>
              <a:rPr lang="en-US" dirty="0"/>
              <a:t> to advance</a:t>
            </a:r>
          </a:p>
        </p:txBody>
      </p:sp>
      <p:pic>
        <p:nvPicPr>
          <p:cNvPr id="4" name="Picture 5" descr="angle_logo">
            <a:extLst>
              <a:ext uri="{FF2B5EF4-FFF2-40B4-BE49-F238E27FC236}">
                <a16:creationId xmlns:a16="http://schemas.microsoft.com/office/drawing/2014/main" id="{68ACB3A6-C180-568B-D42D-F7A63EDE0F91}"/>
              </a:ext>
            </a:extLst>
          </p:cNvPr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3789" y="4708465"/>
            <a:ext cx="2302669" cy="1624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4551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D9ED6C9-516A-8694-6C6C-B4E0713ED9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0472"/>
            <a:ext cx="12192000" cy="509705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2F8D017-796D-FC4A-DCFD-1169575767E9}"/>
              </a:ext>
            </a:extLst>
          </p:cNvPr>
          <p:cNvSpPr txBox="1"/>
          <p:nvPr/>
        </p:nvSpPr>
        <p:spPr>
          <a:xfrm>
            <a:off x="765792" y="2080916"/>
            <a:ext cx="17023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Enter OJ in mm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F17626B-0AC0-E006-77DD-C4C53AAE65F1}"/>
              </a:ext>
            </a:extLst>
          </p:cNvPr>
          <p:cNvCxnSpPr>
            <a:cxnSpLocks/>
          </p:cNvCxnSpPr>
          <p:nvPr/>
        </p:nvCxnSpPr>
        <p:spPr>
          <a:xfrm>
            <a:off x="2541563" y="2410265"/>
            <a:ext cx="1378684" cy="97009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ECCA2055-9AA1-F2BE-F230-5BF016F5594A}"/>
              </a:ext>
            </a:extLst>
          </p:cNvPr>
          <p:cNvSpPr txBox="1"/>
          <p:nvPr/>
        </p:nvSpPr>
        <p:spPr>
          <a:xfrm>
            <a:off x="4499499" y="511140"/>
            <a:ext cx="20894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Enter Canine Class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E4E04715-BC7B-0A91-29CC-A92A0E75AE13}"/>
              </a:ext>
            </a:extLst>
          </p:cNvPr>
          <p:cNvCxnSpPr>
            <a:cxnSpLocks/>
            <a:stCxn id="11" idx="2"/>
          </p:cNvCxnSpPr>
          <p:nvPr/>
        </p:nvCxnSpPr>
        <p:spPr>
          <a:xfrm>
            <a:off x="5544240" y="880472"/>
            <a:ext cx="1500207" cy="262707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05D9AC3C-C2AB-6A5E-7CC1-E521731DE542}"/>
              </a:ext>
            </a:extLst>
          </p:cNvPr>
          <p:cNvSpPr txBox="1"/>
          <p:nvPr/>
        </p:nvSpPr>
        <p:spPr>
          <a:xfrm>
            <a:off x="6549253" y="488804"/>
            <a:ext cx="20894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Enter Class in mm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CFAB32EA-73A6-3EFD-39FB-BA138F1AA0BD}"/>
              </a:ext>
            </a:extLst>
          </p:cNvPr>
          <p:cNvCxnSpPr>
            <a:cxnSpLocks/>
          </p:cNvCxnSpPr>
          <p:nvPr/>
        </p:nvCxnSpPr>
        <p:spPr>
          <a:xfrm flipH="1">
            <a:off x="8013895" y="783102"/>
            <a:ext cx="211016" cy="268692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40A83378-77AA-81D3-4A03-2C2672B461A7}"/>
              </a:ext>
            </a:extLst>
          </p:cNvPr>
          <p:cNvSpPr txBox="1"/>
          <p:nvPr/>
        </p:nvSpPr>
        <p:spPr>
          <a:xfrm>
            <a:off x="8119403" y="6026895"/>
            <a:ext cx="20894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Enter Molar Class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27C3213-1B5B-935F-D428-DC239A3A7033}"/>
              </a:ext>
            </a:extLst>
          </p:cNvPr>
          <p:cNvSpPr txBox="1"/>
          <p:nvPr/>
        </p:nvSpPr>
        <p:spPr>
          <a:xfrm>
            <a:off x="10102518" y="5999863"/>
            <a:ext cx="20894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Enter Class in mm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580A5EFD-EA46-498F-FBF2-5BAD530447C8}"/>
              </a:ext>
            </a:extLst>
          </p:cNvPr>
          <p:cNvCxnSpPr>
            <a:cxnSpLocks/>
          </p:cNvCxnSpPr>
          <p:nvPr/>
        </p:nvCxnSpPr>
        <p:spPr>
          <a:xfrm flipH="1" flipV="1">
            <a:off x="11061895" y="3521547"/>
            <a:ext cx="708074" cy="250534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A26FCFFD-BD3F-28E3-BAE8-F984E3E79E47}"/>
              </a:ext>
            </a:extLst>
          </p:cNvPr>
          <p:cNvCxnSpPr>
            <a:cxnSpLocks/>
          </p:cNvCxnSpPr>
          <p:nvPr/>
        </p:nvCxnSpPr>
        <p:spPr>
          <a:xfrm flipV="1">
            <a:off x="9233095" y="3470031"/>
            <a:ext cx="801859" cy="240088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8567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7" grpId="0"/>
      <p:bldP spid="21" grpId="0"/>
      <p:bldP spid="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B9B7E12-75F6-C516-871A-09F9B363E5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36405"/>
            <a:ext cx="12192000" cy="458519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04947BD-AE24-7BC3-4C0B-1A1657A2F01A}"/>
              </a:ext>
            </a:extLst>
          </p:cNvPr>
          <p:cNvSpPr txBox="1"/>
          <p:nvPr/>
        </p:nvSpPr>
        <p:spPr>
          <a:xfrm>
            <a:off x="189244" y="177791"/>
            <a:ext cx="1879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Enter planned OJ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97D0CF64-2C6B-ECB4-609C-ABEE24011FD3}"/>
              </a:ext>
            </a:extLst>
          </p:cNvPr>
          <p:cNvCxnSpPr>
            <a:cxnSpLocks/>
          </p:cNvCxnSpPr>
          <p:nvPr/>
        </p:nvCxnSpPr>
        <p:spPr>
          <a:xfrm>
            <a:off x="1916221" y="517368"/>
            <a:ext cx="1942346" cy="295433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02C19D3F-AB6E-ACFA-17D0-421F69CC3FF3}"/>
              </a:ext>
            </a:extLst>
          </p:cNvPr>
          <p:cNvSpPr txBox="1"/>
          <p:nvPr/>
        </p:nvSpPr>
        <p:spPr>
          <a:xfrm>
            <a:off x="4244088" y="419934"/>
            <a:ext cx="5711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Enter planned Protraction or retraction for upper teeth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7694D94-E487-C453-46EA-586B9426E54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7978" t="14639" b="10636"/>
          <a:stretch>
            <a:fillRect/>
          </a:stretch>
        </p:blipFill>
        <p:spPr>
          <a:xfrm>
            <a:off x="683665" y="6068734"/>
            <a:ext cx="773723" cy="62909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7DEDB8D-ACF7-D785-A305-239309351925}"/>
              </a:ext>
            </a:extLst>
          </p:cNvPr>
          <p:cNvSpPr txBox="1"/>
          <p:nvPr/>
        </p:nvSpPr>
        <p:spPr>
          <a:xfrm>
            <a:off x="1506164" y="6203032"/>
            <a:ext cx="3868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Movements from growth or surgery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355A666-FC48-2382-1FF5-D69C2C005876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5956" t="4306" r="-1" b="5573"/>
          <a:stretch>
            <a:fillRect/>
          </a:stretch>
        </p:blipFill>
        <p:spPr>
          <a:xfrm>
            <a:off x="5472332" y="6038201"/>
            <a:ext cx="858129" cy="698994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97F5353F-3F8C-FC56-9CB2-B62E8E73C2D5}"/>
              </a:ext>
            </a:extLst>
          </p:cNvPr>
          <p:cNvSpPr txBox="1"/>
          <p:nvPr/>
        </p:nvSpPr>
        <p:spPr>
          <a:xfrm>
            <a:off x="6290603" y="6203032"/>
            <a:ext cx="2103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Dental Movements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2BA947EC-5A83-05C4-D7FF-425502129338}"/>
              </a:ext>
            </a:extLst>
          </p:cNvPr>
          <p:cNvCxnSpPr/>
          <p:nvPr/>
        </p:nvCxnSpPr>
        <p:spPr>
          <a:xfrm flipH="1">
            <a:off x="3521612" y="840321"/>
            <a:ext cx="1172308" cy="118542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E936689E-31DF-4F04-8AC5-64C5C5A3E54D}"/>
              </a:ext>
            </a:extLst>
          </p:cNvPr>
          <p:cNvCxnSpPr/>
          <p:nvPr/>
        </p:nvCxnSpPr>
        <p:spPr>
          <a:xfrm flipH="1">
            <a:off x="5200357" y="840321"/>
            <a:ext cx="701040" cy="117604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8C8139D7-0FD5-51AF-3770-0091DD4A45CA}"/>
              </a:ext>
            </a:extLst>
          </p:cNvPr>
          <p:cNvCxnSpPr/>
          <p:nvPr/>
        </p:nvCxnSpPr>
        <p:spPr>
          <a:xfrm flipH="1">
            <a:off x="6644640" y="869182"/>
            <a:ext cx="121920" cy="130193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739663FE-2B4A-ACFC-68EA-98F182FEF357}"/>
              </a:ext>
            </a:extLst>
          </p:cNvPr>
          <p:cNvCxnSpPr/>
          <p:nvPr/>
        </p:nvCxnSpPr>
        <p:spPr>
          <a:xfrm>
            <a:off x="8210843" y="840321"/>
            <a:ext cx="131299" cy="138237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BC796F10-C137-F54E-E31C-4CA4F9FA1F7F}"/>
              </a:ext>
            </a:extLst>
          </p:cNvPr>
          <p:cNvCxnSpPr/>
          <p:nvPr/>
        </p:nvCxnSpPr>
        <p:spPr>
          <a:xfrm>
            <a:off x="8947052" y="811459"/>
            <a:ext cx="506437" cy="115801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D3BBF1F8-043F-FE24-E558-EE47E75D91E2}"/>
              </a:ext>
            </a:extLst>
          </p:cNvPr>
          <p:cNvCxnSpPr/>
          <p:nvPr/>
        </p:nvCxnSpPr>
        <p:spPr>
          <a:xfrm>
            <a:off x="9772357" y="811459"/>
            <a:ext cx="1472418" cy="113926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9782384B-2D71-7011-D817-F1CD6E24C9AE}"/>
              </a:ext>
            </a:extLst>
          </p:cNvPr>
          <p:cNvSpPr txBox="1"/>
          <p:nvPr/>
        </p:nvSpPr>
        <p:spPr>
          <a:xfrm>
            <a:off x="4555587" y="5612817"/>
            <a:ext cx="5711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Enter planned Protraction or Retraction for lower teeth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9A44E2E0-ED70-35A3-185E-CE512E3F28A7}"/>
              </a:ext>
            </a:extLst>
          </p:cNvPr>
          <p:cNvCxnSpPr>
            <a:stCxn id="27" idx="1"/>
          </p:cNvCxnSpPr>
          <p:nvPr/>
        </p:nvCxnSpPr>
        <p:spPr>
          <a:xfrm flipH="1" flipV="1">
            <a:off x="3521612" y="4801772"/>
            <a:ext cx="1033975" cy="99571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53EAF413-C3C6-2850-CD2B-9BC4E15EAD2A}"/>
              </a:ext>
            </a:extLst>
          </p:cNvPr>
          <p:cNvCxnSpPr/>
          <p:nvPr/>
        </p:nvCxnSpPr>
        <p:spPr>
          <a:xfrm flipH="1" flipV="1">
            <a:off x="5303520" y="4754880"/>
            <a:ext cx="168812" cy="85793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F54A4E44-6667-10D1-C658-29749D81B9D1}"/>
              </a:ext>
            </a:extLst>
          </p:cNvPr>
          <p:cNvCxnSpPr/>
          <p:nvPr/>
        </p:nvCxnSpPr>
        <p:spPr>
          <a:xfrm flipH="1" flipV="1">
            <a:off x="6705600" y="4468837"/>
            <a:ext cx="60960" cy="120982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0C33BCCA-1AB7-9C61-E97A-7960360EC618}"/>
              </a:ext>
            </a:extLst>
          </p:cNvPr>
          <p:cNvCxnSpPr/>
          <p:nvPr/>
        </p:nvCxnSpPr>
        <p:spPr>
          <a:xfrm flipV="1">
            <a:off x="8393723" y="4473526"/>
            <a:ext cx="0" cy="124806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D7CEFDAE-2715-5DF8-F112-5D4021686C87}"/>
              </a:ext>
            </a:extLst>
          </p:cNvPr>
          <p:cNvCxnSpPr/>
          <p:nvPr/>
        </p:nvCxnSpPr>
        <p:spPr>
          <a:xfrm flipV="1">
            <a:off x="9378462" y="4698609"/>
            <a:ext cx="150055" cy="102298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3FF81F79-DAD4-1AAC-054A-66507CF6A07E}"/>
              </a:ext>
            </a:extLst>
          </p:cNvPr>
          <p:cNvCxnSpPr/>
          <p:nvPr/>
        </p:nvCxnSpPr>
        <p:spPr>
          <a:xfrm flipV="1">
            <a:off x="10377268" y="4675163"/>
            <a:ext cx="867507" cy="100349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21C07C28-2109-D450-B1BF-AC965E879245}"/>
              </a:ext>
            </a:extLst>
          </p:cNvPr>
          <p:cNvSpPr txBox="1"/>
          <p:nvPr/>
        </p:nvSpPr>
        <p:spPr>
          <a:xfrm>
            <a:off x="4733443" y="130660"/>
            <a:ext cx="18790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Enter planned Class canine mm if applicable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9140242-BEFD-2587-73E9-6F49F040275D}"/>
              </a:ext>
            </a:extLst>
          </p:cNvPr>
          <p:cNvSpPr txBox="1"/>
          <p:nvPr/>
        </p:nvSpPr>
        <p:spPr>
          <a:xfrm>
            <a:off x="8044040" y="101721"/>
            <a:ext cx="18790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Enter planned Class molar mm if applicable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59FD2C87-3258-4DBC-BCA8-164873F750D0}"/>
              </a:ext>
            </a:extLst>
          </p:cNvPr>
          <p:cNvCxnSpPr>
            <a:cxnSpLocks/>
          </p:cNvCxnSpPr>
          <p:nvPr/>
        </p:nvCxnSpPr>
        <p:spPr>
          <a:xfrm>
            <a:off x="6006905" y="1009235"/>
            <a:ext cx="1345809" cy="236232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F8EA3871-43E8-057C-E205-ED304F79B992}"/>
              </a:ext>
            </a:extLst>
          </p:cNvPr>
          <p:cNvCxnSpPr>
            <a:cxnSpLocks/>
          </p:cNvCxnSpPr>
          <p:nvPr/>
        </p:nvCxnSpPr>
        <p:spPr>
          <a:xfrm>
            <a:off x="8766517" y="1025051"/>
            <a:ext cx="1610751" cy="234650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07E0A09D-F1DE-84B3-6D45-0C968147751D}"/>
              </a:ext>
            </a:extLst>
          </p:cNvPr>
          <p:cNvSpPr txBox="1"/>
          <p:nvPr/>
        </p:nvSpPr>
        <p:spPr>
          <a:xfrm>
            <a:off x="1251020" y="1100295"/>
            <a:ext cx="17641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Enter midlines movements</a:t>
            </a: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88A0C94F-7633-A5D0-9CB3-740BE0972897}"/>
              </a:ext>
            </a:extLst>
          </p:cNvPr>
          <p:cNvCxnSpPr/>
          <p:nvPr/>
        </p:nvCxnSpPr>
        <p:spPr>
          <a:xfrm flipH="1">
            <a:off x="1506164" y="1688123"/>
            <a:ext cx="347757" cy="38183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BD741292-F6CE-9ADC-DF8A-DA8D292A834A}"/>
              </a:ext>
            </a:extLst>
          </p:cNvPr>
          <p:cNvSpPr txBox="1"/>
          <p:nvPr/>
        </p:nvSpPr>
        <p:spPr>
          <a:xfrm>
            <a:off x="8562535" y="3230697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F034E76-A1D0-185B-1D47-B3F9A62E2A76}"/>
              </a:ext>
            </a:extLst>
          </p:cNvPr>
          <p:cNvSpPr txBox="1"/>
          <p:nvPr/>
        </p:nvSpPr>
        <p:spPr>
          <a:xfrm>
            <a:off x="11317458" y="3186891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mm</a:t>
            </a:r>
          </a:p>
        </p:txBody>
      </p:sp>
    </p:spTree>
    <p:extLst>
      <p:ext uri="{BB962C8B-B14F-4D97-AF65-F5344CB8AC3E}">
        <p14:creationId xmlns:p14="http://schemas.microsoft.com/office/powerpoint/2010/main" val="1128509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500"/>
                            </p:stCondLst>
                            <p:childTnLst>
                              <p:par>
                                <p:cTn id="6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000"/>
                            </p:stCondLst>
                            <p:childTnLst>
                              <p:par>
                                <p:cTn id="7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500"/>
                            </p:stCondLst>
                            <p:childTnLst>
                              <p:par>
                                <p:cTn id="7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3000"/>
                            </p:stCondLst>
                            <p:childTnLst>
                              <p:par>
                                <p:cTn id="8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1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1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2500"/>
                            </p:stCondLst>
                            <p:childTnLst>
                              <p:par>
                                <p:cTn id="12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3000"/>
                            </p:stCondLst>
                            <p:childTnLst>
                              <p:par>
                                <p:cTn id="13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500"/>
                            </p:stCondLst>
                            <p:childTnLst>
                              <p:par>
                                <p:cTn id="15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7" grpId="0"/>
      <p:bldP spid="7" grpId="1"/>
      <p:bldP spid="27" grpId="0"/>
      <p:bldP spid="27" grpId="1"/>
      <p:bldP spid="41" grpId="0"/>
      <p:bldP spid="41" grpId="1"/>
      <p:bldP spid="42" grpId="0"/>
      <p:bldP spid="42" grpId="1"/>
      <p:bldP spid="5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9FE86F8-F3FE-CA0A-E640-50664A9B32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91763"/>
            <a:ext cx="12192000" cy="447447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23BE604-27B7-603A-BE84-C79C4B47F663}"/>
              </a:ext>
            </a:extLst>
          </p:cNvPr>
          <p:cNvSpPr txBox="1"/>
          <p:nvPr/>
        </p:nvSpPr>
        <p:spPr>
          <a:xfrm>
            <a:off x="189243" y="177791"/>
            <a:ext cx="19631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Enter resulting  OJ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089BBA7A-159A-A41E-92DA-6E94F80042D0}"/>
              </a:ext>
            </a:extLst>
          </p:cNvPr>
          <p:cNvCxnSpPr>
            <a:cxnSpLocks/>
          </p:cNvCxnSpPr>
          <p:nvPr/>
        </p:nvCxnSpPr>
        <p:spPr>
          <a:xfrm>
            <a:off x="1916221" y="517368"/>
            <a:ext cx="1942346" cy="295433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154F38AD-77C8-8D44-AC9E-30194F66D538}"/>
              </a:ext>
            </a:extLst>
          </p:cNvPr>
          <p:cNvSpPr txBox="1"/>
          <p:nvPr/>
        </p:nvSpPr>
        <p:spPr>
          <a:xfrm>
            <a:off x="4733443" y="130660"/>
            <a:ext cx="186430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Enter resulting Class canine mm if applicable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90501B00-4B59-D6E7-8475-DCFE1B66F83E}"/>
              </a:ext>
            </a:extLst>
          </p:cNvPr>
          <p:cNvCxnSpPr>
            <a:cxnSpLocks/>
          </p:cNvCxnSpPr>
          <p:nvPr/>
        </p:nvCxnSpPr>
        <p:spPr>
          <a:xfrm>
            <a:off x="6006905" y="1009235"/>
            <a:ext cx="1345809" cy="236232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AD72BE1E-D5C5-074B-48DB-A43FB7398981}"/>
              </a:ext>
            </a:extLst>
          </p:cNvPr>
          <p:cNvSpPr txBox="1"/>
          <p:nvPr/>
        </p:nvSpPr>
        <p:spPr>
          <a:xfrm>
            <a:off x="8044040" y="101721"/>
            <a:ext cx="18790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Enter resulting Class molar mm if applicable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79EC73A7-7771-1F25-5B23-3E2D5D2E83D8}"/>
              </a:ext>
            </a:extLst>
          </p:cNvPr>
          <p:cNvCxnSpPr>
            <a:cxnSpLocks/>
          </p:cNvCxnSpPr>
          <p:nvPr/>
        </p:nvCxnSpPr>
        <p:spPr>
          <a:xfrm>
            <a:off x="8766517" y="1025051"/>
            <a:ext cx="1610751" cy="234650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B6034121-B75F-0CCA-D652-3E51F55A8DD5}"/>
              </a:ext>
            </a:extLst>
          </p:cNvPr>
          <p:cNvSpPr txBox="1"/>
          <p:nvPr/>
        </p:nvSpPr>
        <p:spPr>
          <a:xfrm>
            <a:off x="4318112" y="434863"/>
            <a:ext cx="5711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Enter resulting Protraction or Retraction for upper teeth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B75C47B-0911-62B3-4328-DBF6E1F4F818}"/>
              </a:ext>
            </a:extLst>
          </p:cNvPr>
          <p:cNvCxnSpPr/>
          <p:nvPr/>
        </p:nvCxnSpPr>
        <p:spPr>
          <a:xfrm flipH="1">
            <a:off x="3521612" y="840321"/>
            <a:ext cx="1172308" cy="118542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EFC5081-0D8E-8960-E262-7821F8B82258}"/>
              </a:ext>
            </a:extLst>
          </p:cNvPr>
          <p:cNvCxnSpPr/>
          <p:nvPr/>
        </p:nvCxnSpPr>
        <p:spPr>
          <a:xfrm flipH="1">
            <a:off x="5200357" y="840321"/>
            <a:ext cx="701040" cy="117604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1CC0DC24-E90C-809C-C9CA-811FC69107A0}"/>
              </a:ext>
            </a:extLst>
          </p:cNvPr>
          <p:cNvCxnSpPr>
            <a:cxnSpLocks/>
          </p:cNvCxnSpPr>
          <p:nvPr/>
        </p:nvCxnSpPr>
        <p:spPr>
          <a:xfrm flipH="1">
            <a:off x="6710289" y="869182"/>
            <a:ext cx="56271" cy="127379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78D7C7B8-CA1E-136C-F7D4-D31156664646}"/>
              </a:ext>
            </a:extLst>
          </p:cNvPr>
          <p:cNvCxnSpPr>
            <a:cxnSpLocks/>
          </p:cNvCxnSpPr>
          <p:nvPr/>
        </p:nvCxnSpPr>
        <p:spPr>
          <a:xfrm>
            <a:off x="8210843" y="840321"/>
            <a:ext cx="140677" cy="124169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02AE8AE8-B322-3143-3A5C-AC15C9A9B4E3}"/>
              </a:ext>
            </a:extLst>
          </p:cNvPr>
          <p:cNvCxnSpPr/>
          <p:nvPr/>
        </p:nvCxnSpPr>
        <p:spPr>
          <a:xfrm>
            <a:off x="8947052" y="811459"/>
            <a:ext cx="506437" cy="115801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7B01E152-781F-DAFE-9A15-689ABC72FCF9}"/>
              </a:ext>
            </a:extLst>
          </p:cNvPr>
          <p:cNvCxnSpPr/>
          <p:nvPr/>
        </p:nvCxnSpPr>
        <p:spPr>
          <a:xfrm>
            <a:off x="9772357" y="811459"/>
            <a:ext cx="1472418" cy="113926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33943743-327E-F329-DF7B-AE6459383AAA}"/>
              </a:ext>
            </a:extLst>
          </p:cNvPr>
          <p:cNvSpPr txBox="1"/>
          <p:nvPr/>
        </p:nvSpPr>
        <p:spPr>
          <a:xfrm>
            <a:off x="4555587" y="5612817"/>
            <a:ext cx="5711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Enter resulting Protraction or Retraction for lower teeth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DF86AEA7-2D27-7B37-B0A3-BFA843339357}"/>
              </a:ext>
            </a:extLst>
          </p:cNvPr>
          <p:cNvCxnSpPr/>
          <p:nvPr/>
        </p:nvCxnSpPr>
        <p:spPr>
          <a:xfrm flipH="1" flipV="1">
            <a:off x="3521612" y="4801772"/>
            <a:ext cx="1033975" cy="99571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583017AC-056F-0AC4-ED53-3D4545AEFB15}"/>
              </a:ext>
            </a:extLst>
          </p:cNvPr>
          <p:cNvCxnSpPr/>
          <p:nvPr/>
        </p:nvCxnSpPr>
        <p:spPr>
          <a:xfrm flipH="1" flipV="1">
            <a:off x="5303520" y="4754880"/>
            <a:ext cx="168812" cy="85793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544D5395-407D-2642-C6ED-584496F451E9}"/>
              </a:ext>
            </a:extLst>
          </p:cNvPr>
          <p:cNvCxnSpPr/>
          <p:nvPr/>
        </p:nvCxnSpPr>
        <p:spPr>
          <a:xfrm flipH="1" flipV="1">
            <a:off x="6705600" y="4468837"/>
            <a:ext cx="60960" cy="120982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9FB5AE33-B9E5-268E-B136-0BB02A0ABD56}"/>
              </a:ext>
            </a:extLst>
          </p:cNvPr>
          <p:cNvCxnSpPr/>
          <p:nvPr/>
        </p:nvCxnSpPr>
        <p:spPr>
          <a:xfrm flipV="1">
            <a:off x="8393723" y="4473526"/>
            <a:ext cx="0" cy="124806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16C1FC64-9F95-0DFD-3E8E-6E29177D7092}"/>
              </a:ext>
            </a:extLst>
          </p:cNvPr>
          <p:cNvCxnSpPr/>
          <p:nvPr/>
        </p:nvCxnSpPr>
        <p:spPr>
          <a:xfrm flipV="1">
            <a:off x="9378461" y="4698609"/>
            <a:ext cx="150055" cy="102298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8EA51801-0B2C-1B4A-805A-D7993A197D4D}"/>
              </a:ext>
            </a:extLst>
          </p:cNvPr>
          <p:cNvCxnSpPr/>
          <p:nvPr/>
        </p:nvCxnSpPr>
        <p:spPr>
          <a:xfrm flipV="1">
            <a:off x="10377268" y="4675163"/>
            <a:ext cx="867507" cy="100349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629F9C40-541A-ECF0-CAAD-95EBD390F566}"/>
              </a:ext>
            </a:extLst>
          </p:cNvPr>
          <p:cNvSpPr txBox="1"/>
          <p:nvPr/>
        </p:nvSpPr>
        <p:spPr>
          <a:xfrm>
            <a:off x="1227574" y="729651"/>
            <a:ext cx="19423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Enter midlines movements achieved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4C76C371-B623-FC01-D400-A4C16FB6571D}"/>
              </a:ext>
            </a:extLst>
          </p:cNvPr>
          <p:cNvCxnSpPr/>
          <p:nvPr/>
        </p:nvCxnSpPr>
        <p:spPr>
          <a:xfrm flipH="1">
            <a:off x="1564529" y="1651448"/>
            <a:ext cx="347757" cy="38183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1214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500"/>
                            </p:stCondLst>
                            <p:childTnLst>
                              <p:par>
                                <p:cTn id="6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000"/>
                            </p:stCondLst>
                            <p:childTnLst>
                              <p:par>
                                <p:cTn id="7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500"/>
                            </p:stCondLst>
                            <p:childTnLst>
                              <p:par>
                                <p:cTn id="7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3000"/>
                            </p:stCondLst>
                            <p:childTnLst>
                              <p:par>
                                <p:cTn id="8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1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1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2500"/>
                            </p:stCondLst>
                            <p:childTnLst>
                              <p:par>
                                <p:cTn id="12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3000"/>
                            </p:stCondLst>
                            <p:childTnLst>
                              <p:par>
                                <p:cTn id="13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500"/>
                            </p:stCondLst>
                            <p:childTnLst>
                              <p:par>
                                <p:cTn id="15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6" grpId="0"/>
      <p:bldP spid="6" grpId="1"/>
      <p:bldP spid="8" grpId="0"/>
      <p:bldP spid="8" grpId="1"/>
      <p:bldP spid="10" grpId="0"/>
      <p:bldP spid="10" grpId="1"/>
      <p:bldP spid="20" grpId="0"/>
      <p:bldP spid="20" grpId="1"/>
      <p:bldP spid="2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627</TotalTime>
  <Words>109</Words>
  <Application>Microsoft Office PowerPoint</Application>
  <PresentationFormat>Widescreen</PresentationFormat>
  <Paragraphs>23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VTO tutorial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Tanguay</dc:creator>
  <cp:lastModifiedBy>Daniel Tanguay</cp:lastModifiedBy>
  <cp:revision>14</cp:revision>
  <dcterms:created xsi:type="dcterms:W3CDTF">2026-01-12T15:50:42Z</dcterms:created>
  <dcterms:modified xsi:type="dcterms:W3CDTF">2026-01-18T19:10:01Z</dcterms:modified>
</cp:coreProperties>
</file>