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Lst>
  <p:notesMasterIdLst>
    <p:notesMasterId r:id="rId66"/>
  </p:notesMasterIdLst>
  <p:sldIdLst>
    <p:sldId id="256" r:id="rId2"/>
    <p:sldId id="309" r:id="rId3"/>
    <p:sldId id="462" r:id="rId4"/>
    <p:sldId id="463" r:id="rId5"/>
    <p:sldId id="420" r:id="rId6"/>
    <p:sldId id="310" r:id="rId7"/>
    <p:sldId id="421" r:id="rId8"/>
    <p:sldId id="422" r:id="rId9"/>
    <p:sldId id="439" r:id="rId10"/>
    <p:sldId id="440" r:id="rId11"/>
    <p:sldId id="461" r:id="rId12"/>
    <p:sldId id="323" r:id="rId13"/>
    <p:sldId id="419" r:id="rId14"/>
    <p:sldId id="485" r:id="rId15"/>
    <p:sldId id="427" r:id="rId16"/>
    <p:sldId id="442" r:id="rId17"/>
    <p:sldId id="473" r:id="rId18"/>
    <p:sldId id="418" r:id="rId19"/>
    <p:sldId id="275" r:id="rId20"/>
    <p:sldId id="401" r:id="rId21"/>
    <p:sldId id="430" r:id="rId22"/>
    <p:sldId id="472" r:id="rId23"/>
    <p:sldId id="429" r:id="rId24"/>
    <p:sldId id="471" r:id="rId25"/>
    <p:sldId id="486" r:id="rId26"/>
    <p:sldId id="487" r:id="rId27"/>
    <p:sldId id="446" r:id="rId28"/>
    <p:sldId id="435" r:id="rId29"/>
    <p:sldId id="437" r:id="rId30"/>
    <p:sldId id="436" r:id="rId31"/>
    <p:sldId id="476" r:id="rId32"/>
    <p:sldId id="477" r:id="rId33"/>
    <p:sldId id="478" r:id="rId34"/>
    <p:sldId id="431" r:id="rId35"/>
    <p:sldId id="443" r:id="rId36"/>
    <p:sldId id="432" r:id="rId37"/>
    <p:sldId id="469" r:id="rId38"/>
    <p:sldId id="470" r:id="rId39"/>
    <p:sldId id="464" r:id="rId40"/>
    <p:sldId id="445" r:id="rId41"/>
    <p:sldId id="449" r:id="rId42"/>
    <p:sldId id="450" r:id="rId43"/>
    <p:sldId id="451" r:id="rId44"/>
    <p:sldId id="479" r:id="rId45"/>
    <p:sldId id="480" r:id="rId46"/>
    <p:sldId id="481" r:id="rId47"/>
    <p:sldId id="452" r:id="rId48"/>
    <p:sldId id="453" r:id="rId49"/>
    <p:sldId id="467" r:id="rId50"/>
    <p:sldId id="468" r:id="rId51"/>
    <p:sldId id="475" r:id="rId52"/>
    <p:sldId id="448" r:id="rId53"/>
    <p:sldId id="455" r:id="rId54"/>
    <p:sldId id="456" r:id="rId55"/>
    <p:sldId id="457" r:id="rId56"/>
    <p:sldId id="482" r:id="rId57"/>
    <p:sldId id="483" r:id="rId58"/>
    <p:sldId id="484" r:id="rId59"/>
    <p:sldId id="454" r:id="rId60"/>
    <p:sldId id="460" r:id="rId61"/>
    <p:sldId id="459" r:id="rId62"/>
    <p:sldId id="465" r:id="rId63"/>
    <p:sldId id="466" r:id="rId64"/>
    <p:sldId id="474" r:id="rId65"/>
  </p:sldIdLst>
  <p:sldSz cx="17340263"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5462" userDrawn="1">
          <p15:clr>
            <a:srgbClr val="A4A3A4"/>
          </p15:clr>
        </p15:guide>
        <p15:guide id="4" pos="686" userDrawn="1">
          <p15:clr>
            <a:srgbClr val="A4A3A4"/>
          </p15:clr>
        </p15:guide>
        <p15:guide id="5" pos="2294" userDrawn="1">
          <p15:clr>
            <a:srgbClr val="A4A3A4"/>
          </p15:clr>
        </p15:guide>
        <p15:guide id="6" orient="horz" pos="3072" userDrawn="1">
          <p15:clr>
            <a:srgbClr val="A4A3A4"/>
          </p15:clr>
        </p15:guide>
        <p15:guide id="7" pos="8198" userDrawn="1">
          <p15:clr>
            <a:srgbClr val="A4A3A4"/>
          </p15:clr>
        </p15:guide>
        <p15:guide id="8" pos="10214" userDrawn="1">
          <p15:clr>
            <a:srgbClr val="A4A3A4"/>
          </p15:clr>
        </p15:guide>
        <p15:guide id="9" pos="63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78999" autoAdjust="0"/>
  </p:normalViewPr>
  <p:slideViewPr>
    <p:cSldViewPr snapToGrid="0">
      <p:cViewPr varScale="1">
        <p:scale>
          <a:sx n="63" d="100"/>
          <a:sy n="63" d="100"/>
        </p:scale>
        <p:origin x="1336" y="192"/>
      </p:cViewPr>
      <p:guideLst>
        <p:guide orient="horz" pos="864"/>
        <p:guide pos="5462"/>
        <p:guide pos="686"/>
        <p:guide pos="2294"/>
        <p:guide orient="horz" pos="3072"/>
        <p:guide pos="8198"/>
        <p:guide pos="10214"/>
        <p:guide pos="6326"/>
      </p:guideLst>
    </p:cSldViewPr>
  </p:slideViewPr>
  <p:notesTextViewPr>
    <p:cViewPr>
      <p:scale>
        <a:sx n="1" d="1"/>
        <a:sy n="1" d="1"/>
      </p:scale>
      <p:origin x="0" y="0"/>
    </p:cViewPr>
  </p:notesTextViewPr>
  <p:sorterViewPr>
    <p:cViewPr varScale="1">
      <p:scale>
        <a:sx n="200" d="100"/>
        <a:sy n="200" d="100"/>
      </p:scale>
      <p:origin x="0" y="-220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038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432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106766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7813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121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103152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304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892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284844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2186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228740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17F79B3-6C34-C6B2-197B-CC56658D8277}"/>
              </a:ext>
            </a:extLst>
          </p:cNvPr>
          <p:cNvSpPr>
            <a:spLocks noGrp="1" noChangeAspect="1"/>
          </p:cNvSpPr>
          <p:nvPr>
            <p:ph type="pic" sz="quarter" idx="13" hasCustomPrompt="1"/>
          </p:nvPr>
        </p:nvSpPr>
        <p:spPr>
          <a:xfrm>
            <a:off x="2564894" y="801883"/>
            <a:ext cx="3781152" cy="2835777"/>
          </a:xfrm>
        </p:spPr>
        <p:txBody>
          <a:bodyPr/>
          <a:lstStyle>
            <a:lvl1pPr>
              <a:defRPr/>
            </a:lvl1pPr>
          </a:lstStyle>
          <a:p>
            <a:r>
              <a:rPr lang="en-US" dirty="0"/>
              <a:t>Profile</a:t>
            </a:r>
          </a:p>
        </p:txBody>
      </p:sp>
      <p:sp>
        <p:nvSpPr>
          <p:cNvPr id="19" name="Picture Placeholder 7">
            <a:extLst>
              <a:ext uri="{FF2B5EF4-FFF2-40B4-BE49-F238E27FC236}">
                <a16:creationId xmlns:a16="http://schemas.microsoft.com/office/drawing/2014/main" id="{A2A69CF2-5201-E9EC-21B1-0268B5F2605E}"/>
              </a:ext>
            </a:extLst>
          </p:cNvPr>
          <p:cNvSpPr>
            <a:spLocks noGrp="1" noChangeAspect="1"/>
          </p:cNvSpPr>
          <p:nvPr>
            <p:ph type="pic" sz="quarter" idx="17" hasCustomPrompt="1"/>
          </p:nvPr>
        </p:nvSpPr>
        <p:spPr>
          <a:xfrm>
            <a:off x="6636554" y="801883"/>
            <a:ext cx="3781152" cy="2835777"/>
          </a:xfrm>
        </p:spPr>
        <p:txBody>
          <a:bodyPr/>
          <a:lstStyle>
            <a:lvl1pPr>
              <a:defRPr/>
            </a:lvl1pPr>
          </a:lstStyle>
          <a:p>
            <a:r>
              <a:rPr lang="en-US" dirty="0"/>
              <a:t>Frontal</a:t>
            </a:r>
          </a:p>
        </p:txBody>
      </p:sp>
      <p:sp>
        <p:nvSpPr>
          <p:cNvPr id="20" name="Picture Placeholder 7">
            <a:extLst>
              <a:ext uri="{FF2B5EF4-FFF2-40B4-BE49-F238E27FC236}">
                <a16:creationId xmlns:a16="http://schemas.microsoft.com/office/drawing/2014/main" id="{E1A56691-29DD-4B53-7199-78C4C40D5046}"/>
              </a:ext>
            </a:extLst>
          </p:cNvPr>
          <p:cNvSpPr>
            <a:spLocks noGrp="1" noChangeAspect="1"/>
          </p:cNvSpPr>
          <p:nvPr>
            <p:ph type="pic" sz="quarter" idx="18" hasCustomPrompt="1"/>
          </p:nvPr>
        </p:nvSpPr>
        <p:spPr>
          <a:xfrm>
            <a:off x="10708210" y="801883"/>
            <a:ext cx="3781152" cy="2835777"/>
          </a:xfrm>
        </p:spPr>
        <p:txBody>
          <a:bodyPr/>
          <a:lstStyle>
            <a:lvl1pPr>
              <a:defRPr/>
            </a:lvl1pPr>
          </a:lstStyle>
          <a:p>
            <a:r>
              <a:rPr lang="en-US" dirty="0"/>
              <a:t>Frontal Smile</a:t>
            </a:r>
          </a:p>
        </p:txBody>
      </p:sp>
      <p:sp>
        <p:nvSpPr>
          <p:cNvPr id="21" name="Picture Placeholder 7">
            <a:extLst>
              <a:ext uri="{FF2B5EF4-FFF2-40B4-BE49-F238E27FC236}">
                <a16:creationId xmlns:a16="http://schemas.microsoft.com/office/drawing/2014/main" id="{DCE3AD1A-AE98-8D6C-4455-3D3975EDE33D}"/>
              </a:ext>
            </a:extLst>
          </p:cNvPr>
          <p:cNvSpPr>
            <a:spLocks noGrp="1" noChangeAspect="1"/>
          </p:cNvSpPr>
          <p:nvPr>
            <p:ph type="pic" sz="quarter" idx="19" hasCustomPrompt="1"/>
          </p:nvPr>
        </p:nvSpPr>
        <p:spPr>
          <a:xfrm>
            <a:off x="2564894" y="3784032"/>
            <a:ext cx="3781152" cy="2835777"/>
          </a:xfrm>
        </p:spPr>
        <p:txBody>
          <a:bodyPr/>
          <a:lstStyle>
            <a:lvl1pPr>
              <a:defRPr/>
            </a:lvl1pPr>
          </a:lstStyle>
          <a:p>
            <a:r>
              <a:rPr lang="en-US" dirty="0"/>
              <a:t>Upper Occlusal</a:t>
            </a:r>
          </a:p>
        </p:txBody>
      </p:sp>
      <p:sp>
        <p:nvSpPr>
          <p:cNvPr id="22" name="Picture Placeholder 7">
            <a:extLst>
              <a:ext uri="{FF2B5EF4-FFF2-40B4-BE49-F238E27FC236}">
                <a16:creationId xmlns:a16="http://schemas.microsoft.com/office/drawing/2014/main" id="{701188D2-7220-D564-7DBD-BF2C5BFC5DC7}"/>
              </a:ext>
            </a:extLst>
          </p:cNvPr>
          <p:cNvSpPr>
            <a:spLocks noGrp="1" noChangeAspect="1"/>
          </p:cNvSpPr>
          <p:nvPr>
            <p:ph type="pic" sz="quarter" idx="20" hasCustomPrompt="1"/>
          </p:nvPr>
        </p:nvSpPr>
        <p:spPr>
          <a:xfrm>
            <a:off x="10708210" y="3784032"/>
            <a:ext cx="3781152" cy="2835777"/>
          </a:xfrm>
        </p:spPr>
        <p:txBody>
          <a:bodyPr/>
          <a:lstStyle>
            <a:lvl1pPr>
              <a:defRPr/>
            </a:lvl1pPr>
          </a:lstStyle>
          <a:p>
            <a:r>
              <a:rPr lang="en-US" dirty="0"/>
              <a:t>Lower Occlusal</a:t>
            </a:r>
          </a:p>
        </p:txBody>
      </p:sp>
      <p:sp>
        <p:nvSpPr>
          <p:cNvPr id="23" name="Picture Placeholder 7">
            <a:extLst>
              <a:ext uri="{FF2B5EF4-FFF2-40B4-BE49-F238E27FC236}">
                <a16:creationId xmlns:a16="http://schemas.microsoft.com/office/drawing/2014/main" id="{FE92591C-983D-76BD-4DDE-7CF2FDC4024B}"/>
              </a:ext>
            </a:extLst>
          </p:cNvPr>
          <p:cNvSpPr>
            <a:spLocks noGrp="1" noChangeAspect="1"/>
          </p:cNvSpPr>
          <p:nvPr>
            <p:ph type="pic" sz="quarter" idx="21" hasCustomPrompt="1"/>
          </p:nvPr>
        </p:nvSpPr>
        <p:spPr>
          <a:xfrm>
            <a:off x="10708209" y="6766180"/>
            <a:ext cx="3781152" cy="2835777"/>
          </a:xfrm>
        </p:spPr>
        <p:txBody>
          <a:bodyPr/>
          <a:lstStyle>
            <a:lvl1pPr>
              <a:defRPr/>
            </a:lvl1pPr>
          </a:lstStyle>
          <a:p>
            <a:r>
              <a:rPr lang="en-US" dirty="0"/>
              <a:t>IO Left</a:t>
            </a:r>
          </a:p>
        </p:txBody>
      </p:sp>
      <p:sp>
        <p:nvSpPr>
          <p:cNvPr id="24" name="Picture Placeholder 7">
            <a:extLst>
              <a:ext uri="{FF2B5EF4-FFF2-40B4-BE49-F238E27FC236}">
                <a16:creationId xmlns:a16="http://schemas.microsoft.com/office/drawing/2014/main" id="{33E13555-D97A-AE79-2717-24545EAED96C}"/>
              </a:ext>
            </a:extLst>
          </p:cNvPr>
          <p:cNvSpPr>
            <a:spLocks noGrp="1" noChangeAspect="1"/>
          </p:cNvSpPr>
          <p:nvPr>
            <p:ph type="pic" sz="quarter" idx="22" hasCustomPrompt="1"/>
          </p:nvPr>
        </p:nvSpPr>
        <p:spPr>
          <a:xfrm>
            <a:off x="6636552" y="6766180"/>
            <a:ext cx="3781152" cy="2835777"/>
          </a:xfrm>
        </p:spPr>
        <p:txBody>
          <a:bodyPr/>
          <a:lstStyle>
            <a:lvl1pPr>
              <a:defRPr/>
            </a:lvl1pPr>
          </a:lstStyle>
          <a:p>
            <a:r>
              <a:rPr lang="en-US" dirty="0"/>
              <a:t>IO Frontal</a:t>
            </a:r>
          </a:p>
        </p:txBody>
      </p:sp>
      <p:sp>
        <p:nvSpPr>
          <p:cNvPr id="25" name="Picture Placeholder 7">
            <a:extLst>
              <a:ext uri="{FF2B5EF4-FFF2-40B4-BE49-F238E27FC236}">
                <a16:creationId xmlns:a16="http://schemas.microsoft.com/office/drawing/2014/main" id="{7728EBF0-262A-F1F4-6363-04210162075E}"/>
              </a:ext>
            </a:extLst>
          </p:cNvPr>
          <p:cNvSpPr>
            <a:spLocks noGrp="1" noChangeAspect="1"/>
          </p:cNvSpPr>
          <p:nvPr>
            <p:ph type="pic" sz="quarter" idx="23" hasCustomPrompt="1"/>
          </p:nvPr>
        </p:nvSpPr>
        <p:spPr>
          <a:xfrm>
            <a:off x="2564893" y="6766180"/>
            <a:ext cx="3781152" cy="2835777"/>
          </a:xfrm>
        </p:spPr>
        <p:txBody>
          <a:bodyPr/>
          <a:lstStyle>
            <a:lvl1pPr>
              <a:defRPr/>
            </a:lvl1pPr>
          </a:lstStyle>
          <a:p>
            <a:r>
              <a:rPr lang="en-US" dirty="0"/>
              <a:t>IO Right</a:t>
            </a:r>
          </a:p>
        </p:txBody>
      </p:sp>
    </p:spTree>
    <p:extLst>
      <p:ext uri="{BB962C8B-B14F-4D97-AF65-F5344CB8AC3E}">
        <p14:creationId xmlns:p14="http://schemas.microsoft.com/office/powerpoint/2010/main" val="220978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533" y="1596249"/>
            <a:ext cx="13005197" cy="3395698"/>
          </a:xfrm>
        </p:spPr>
        <p:txBody>
          <a:bodyPr anchor="b"/>
          <a:lstStyle>
            <a:lvl1pPr algn="ctr">
              <a:defRPr sz="8533"/>
            </a:lvl1pPr>
          </a:lstStyle>
          <a:p>
            <a:r>
              <a:rPr lang="en-US"/>
              <a:t>Click to edit Master title style</a:t>
            </a:r>
            <a:endParaRPr lang="en-US" dirty="0"/>
          </a:p>
        </p:txBody>
      </p:sp>
      <p:sp>
        <p:nvSpPr>
          <p:cNvPr id="3" name="Subtitle 2"/>
          <p:cNvSpPr>
            <a:spLocks noGrp="1"/>
          </p:cNvSpPr>
          <p:nvPr>
            <p:ph type="subTitle" idx="1"/>
          </p:nvPr>
        </p:nvSpPr>
        <p:spPr>
          <a:xfrm>
            <a:off x="2167533" y="5122898"/>
            <a:ext cx="13005197"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87237D-E8D2-49A1-949E-77A331A3C34D}" type="datetimeFigureOut">
              <a:rPr lang="en-US" smtClean="0"/>
              <a:t>1/18/26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0234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8958007" y="2590800"/>
            <a:ext cx="7112217"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70039" y="2590800"/>
            <a:ext cx="7112217"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96409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4402" y="519290"/>
            <a:ext cx="14955977" cy="1885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94403" y="2390987"/>
            <a:ext cx="7335743"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194403" y="3562773"/>
            <a:ext cx="7335743"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778508" y="2390987"/>
            <a:ext cx="7371870"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8778508" y="3562773"/>
            <a:ext cx="7371870"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87237D-E8D2-49A1-949E-77A331A3C34D}" type="datetimeFigureOut">
              <a:rPr lang="en-US" smtClean="0"/>
              <a:t>1/18/26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7735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7237D-E8D2-49A1-949E-77A331A3C34D}" type="datetimeFigureOut">
              <a:rPr lang="en-US" smtClean="0"/>
              <a:t>1/18/26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828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7237D-E8D2-49A1-949E-77A331A3C34D}" type="datetimeFigureOut">
              <a:rPr lang="en-US" smtClean="0"/>
              <a:t>1/18/26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83472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32791-D6F9-1543-9E98-766E16671307}"/>
              </a:ext>
            </a:extLst>
          </p:cNvPr>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02489-4162-A6C5-139D-B2E9367EFF22}"/>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BE170-63B6-671B-DBF2-C1991620E0E1}"/>
              </a:ext>
            </a:extLst>
          </p:cNvPr>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ED87237D-E8D2-49A1-949E-77A331A3C34D}" type="datetimeFigureOut">
              <a:rPr lang="en-US" smtClean="0"/>
              <a:t>1/18/26</a:t>
            </a:fld>
            <a:endParaRPr lang="en-US"/>
          </a:p>
        </p:txBody>
      </p:sp>
      <p:sp>
        <p:nvSpPr>
          <p:cNvPr id="5" name="Footer Placeholder 4">
            <a:extLst>
              <a:ext uri="{FF2B5EF4-FFF2-40B4-BE49-F238E27FC236}">
                <a16:creationId xmlns:a16="http://schemas.microsoft.com/office/drawing/2014/main" id="{B4FB51DB-C639-535B-17DC-F760B3DFDB5B}"/>
              </a:ext>
            </a:extLst>
          </p:cNvPr>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F13022-BF29-7F38-609A-913F989EC079}"/>
              </a:ext>
            </a:extLst>
          </p:cNvPr>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8655795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jpg"/><Relationship Id="rId7" Type="http://schemas.openxmlformats.org/officeDocument/2006/relationships/image" Target="../media/image12.png"/><Relationship Id="rId12" Type="http://schemas.openxmlformats.org/officeDocument/2006/relationships/image" Target="../media/image17.jp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jpg"/><Relationship Id="rId20"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g"/><Relationship Id="rId22"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9.png"/><Relationship Id="rId21" Type="http://schemas.openxmlformats.org/officeDocument/2006/relationships/image" Target="../media/image42.png"/><Relationship Id="rId7" Type="http://schemas.openxmlformats.org/officeDocument/2006/relationships/image" Target="../media/image31.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image" Target="../media/image7.png"/><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22.png"/><Relationship Id="rId24" Type="http://schemas.openxmlformats.org/officeDocument/2006/relationships/image" Target="../media/image45.png"/><Relationship Id="rId5" Type="http://schemas.openxmlformats.org/officeDocument/2006/relationships/image" Target="../media/image9.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11.jpg"/><Relationship Id="rId19" Type="http://schemas.openxmlformats.org/officeDocument/2006/relationships/image" Target="../media/image40.png"/><Relationship Id="rId4" Type="http://schemas.openxmlformats.org/officeDocument/2006/relationships/image" Target="../media/image30.png"/><Relationship Id="rId9" Type="http://schemas.openxmlformats.org/officeDocument/2006/relationships/image" Target="../media/image10.png"/><Relationship Id="rId14" Type="http://schemas.openxmlformats.org/officeDocument/2006/relationships/image" Target="../media/image35.png"/><Relationship Id="rId22"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ase Workup"/>
          <p:cNvSpPr txBox="1">
            <a:spLocks noGrp="1"/>
          </p:cNvSpPr>
          <p:nvPr>
            <p:ph type="ctrTitle"/>
          </p:nvPr>
        </p:nvSpPr>
        <p:spPr>
          <a:xfrm>
            <a:off x="2166739" y="1244600"/>
            <a:ext cx="13005197" cy="1346200"/>
          </a:xfrm>
          <a:prstGeom prst="rect">
            <a:avLst/>
          </a:prstGeom>
        </p:spPr>
        <p:txBody>
          <a:bodyPr/>
          <a:lstStyle/>
          <a:p>
            <a:r>
              <a:rPr lang="en-US" dirty="0">
                <a:latin typeface="+mn-lt"/>
              </a:rPr>
              <a:t>A </a:t>
            </a:r>
            <a:r>
              <a:rPr dirty="0">
                <a:latin typeface="+mn-lt"/>
              </a:rPr>
              <a:t>Case </a:t>
            </a:r>
            <a:r>
              <a:rPr lang="en-US" dirty="0">
                <a:latin typeface="+mn-lt"/>
              </a:rPr>
              <a:t>Report</a:t>
            </a:r>
            <a:endParaRPr dirty="0">
              <a:latin typeface="+mn-lt"/>
            </a:endParaRPr>
          </a:p>
        </p:txBody>
      </p:sp>
      <p:sp>
        <p:nvSpPr>
          <p:cNvPr id="120" name="Boston University…"/>
          <p:cNvSpPr txBox="1">
            <a:spLocks noGrp="1"/>
          </p:cNvSpPr>
          <p:nvPr>
            <p:ph type="subTitle" idx="1"/>
          </p:nvPr>
        </p:nvSpPr>
        <p:spPr>
          <a:xfrm>
            <a:off x="2166737" y="3155151"/>
            <a:ext cx="13005197" cy="1926731"/>
          </a:xfrm>
          <a:prstGeom prst="rect">
            <a:avLst/>
          </a:prstGeom>
        </p:spPr>
        <p:txBody>
          <a:bodyPr>
            <a:normAutofit/>
          </a:bodyPr>
          <a:lstStyle/>
          <a:p>
            <a:pPr defTabSz="537463">
              <a:defRPr sz="3404"/>
            </a:pPr>
            <a:r>
              <a:rPr lang="en-US" sz="3200" b="1" dirty="0">
                <a:latin typeface="Times New Roman" panose="02020603050405020304" pitchFamily="18" charset="0"/>
                <a:cs typeface="Times New Roman" panose="02020603050405020304" pitchFamily="18" charset="0"/>
              </a:rPr>
              <a:t>In partial fulfillment</a:t>
            </a:r>
          </a:p>
          <a:p>
            <a:pPr defTabSz="537463">
              <a:defRPr sz="3404"/>
            </a:pPr>
            <a:r>
              <a:rPr lang="en-US" sz="3200" b="1" dirty="0">
                <a:latin typeface="Times New Roman" panose="02020603050405020304" pitchFamily="18" charset="0"/>
                <a:cs typeface="Times New Roman" panose="02020603050405020304" pitchFamily="18" charset="0"/>
              </a:rPr>
              <a:t>of the requirements for membership</a:t>
            </a:r>
            <a:endParaRPr sz="3200" b="1" dirty="0">
              <a:latin typeface="Times New Roman" panose="02020603050405020304" pitchFamily="18" charset="0"/>
              <a:cs typeface="Times New Roman" panose="02020603050405020304" pitchFamily="18" charset="0"/>
            </a:endParaRPr>
          </a:p>
          <a:p>
            <a:pPr defTabSz="537463">
              <a:defRPr sz="3404"/>
            </a:pPr>
            <a:r>
              <a:rPr lang="en-US" sz="3200" b="1" dirty="0">
                <a:latin typeface="Times New Roman" panose="02020603050405020304" pitchFamily="18" charset="0"/>
                <a:cs typeface="Times New Roman" panose="02020603050405020304" pitchFamily="18" charset="0"/>
              </a:rPr>
              <a:t>for the Eastern Component, the E. H. Angle Society of Orthodontists</a:t>
            </a:r>
            <a:endParaRPr sz="3200" b="1" dirty="0">
              <a:latin typeface="Times New Roman" panose="02020603050405020304" pitchFamily="18" charset="0"/>
              <a:cs typeface="Times New Roman" panose="02020603050405020304" pitchFamily="18" charset="0"/>
            </a:endParaRPr>
          </a:p>
        </p:txBody>
      </p:sp>
      <p:sp>
        <p:nvSpPr>
          <p:cNvPr id="2" name="TextBox 1"/>
          <p:cNvSpPr txBox="1"/>
          <p:nvPr/>
        </p:nvSpPr>
        <p:spPr>
          <a:xfrm flipH="1">
            <a:off x="4631962" y="6639579"/>
            <a:ext cx="6130976" cy="523220"/>
          </a:xfrm>
          <a:prstGeom prst="rect">
            <a:avLst/>
          </a:prstGeom>
          <a:noFill/>
        </p:spPr>
        <p:txBody>
          <a:bodyPr wrap="square" rtlCol="0">
            <a:spAutoFit/>
          </a:bodyPr>
          <a:lstStyle/>
          <a:p>
            <a:pPr algn="ctr"/>
            <a:r>
              <a:rPr lang="en-US" sz="2800" dirty="0"/>
              <a:t>     </a:t>
            </a:r>
            <a:r>
              <a:rPr lang="en-US" sz="2800" b="1" dirty="0"/>
              <a:t>Patient</a:t>
            </a:r>
            <a:r>
              <a:rPr lang="en-US" sz="2800" b="1" i="1" dirty="0"/>
              <a:t> </a:t>
            </a:r>
            <a:r>
              <a:rPr lang="en-US" sz="2800" b="1" dirty="0"/>
              <a:t>Name</a:t>
            </a:r>
            <a:r>
              <a:rPr lang="en-US" sz="2800" b="1" i="1" dirty="0"/>
              <a:t>:   </a:t>
            </a:r>
            <a:r>
              <a:rPr lang="en-US" sz="2800" i="1" dirty="0"/>
              <a:t>	</a:t>
            </a:r>
          </a:p>
        </p:txBody>
      </p:sp>
      <p:sp>
        <p:nvSpPr>
          <p:cNvPr id="3" name="TextBox 2">
            <a:extLst>
              <a:ext uri="{FF2B5EF4-FFF2-40B4-BE49-F238E27FC236}">
                <a16:creationId xmlns:a16="http://schemas.microsoft.com/office/drawing/2014/main" id="{D1FFD445-D595-604C-AB38-217FB7A341F2}"/>
              </a:ext>
            </a:extLst>
          </p:cNvPr>
          <p:cNvSpPr txBox="1"/>
          <p:nvPr/>
        </p:nvSpPr>
        <p:spPr>
          <a:xfrm>
            <a:off x="6216067" y="5646233"/>
            <a:ext cx="4906536" cy="523220"/>
          </a:xfrm>
          <a:prstGeom prst="rect">
            <a:avLst/>
          </a:prstGeom>
          <a:noFill/>
        </p:spPr>
        <p:txBody>
          <a:bodyPr wrap="square" rtlCol="0">
            <a:spAutoFit/>
          </a:bodyPr>
          <a:lstStyle/>
          <a:p>
            <a:r>
              <a:rPr lang="en-US" sz="2800" b="1" dirty="0"/>
              <a:t>Affiliate Name:</a:t>
            </a:r>
            <a:endParaRPr lang="en-US" b="1" dirty="0"/>
          </a:p>
        </p:txBody>
      </p:sp>
      <p:sp>
        <p:nvSpPr>
          <p:cNvPr id="4" name="TextBox 3">
            <a:extLst>
              <a:ext uri="{FF2B5EF4-FFF2-40B4-BE49-F238E27FC236}">
                <a16:creationId xmlns:a16="http://schemas.microsoft.com/office/drawing/2014/main" id="{05D058C6-8DEB-0841-AFA2-B01FD7262AC8}"/>
              </a:ext>
            </a:extLst>
          </p:cNvPr>
          <p:cNvSpPr txBox="1"/>
          <p:nvPr/>
        </p:nvSpPr>
        <p:spPr>
          <a:xfrm>
            <a:off x="6216067" y="7977328"/>
            <a:ext cx="5215467" cy="523220"/>
          </a:xfrm>
          <a:prstGeom prst="rect">
            <a:avLst/>
          </a:prstGeom>
          <a:noFill/>
        </p:spPr>
        <p:txBody>
          <a:bodyPr wrap="square" rtlCol="0">
            <a:spAutoFit/>
          </a:bodyPr>
          <a:lstStyle/>
          <a:p>
            <a:r>
              <a:rPr lang="en-US" sz="2800" b="1" dirty="0"/>
              <a:t>Meeting Date: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Maxillomandibular 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a:effectLst/>
                          <a:latin typeface="Times New Roman" panose="02020603050405020304" pitchFamily="18" charset="0"/>
                          <a:cs typeface="Times New Roman" panose="02020603050405020304" pitchFamily="18" charset="0"/>
                        </a:rPr>
                        <a:t>M</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a:t>
                      </a:r>
                      <a:r>
                        <a:rPr lang="en-US" sz="1800" baseline="0" dirty="0">
                          <a:effectLst/>
                          <a:latin typeface="Times New Roman" panose="02020603050405020304" pitchFamily="18" charset="0"/>
                          <a:cs typeface="Times New Roman" panose="02020603050405020304" pitchFamily="18" charset="0"/>
                        </a:rPr>
                        <a:t> </a:t>
                      </a:r>
                      <a:r>
                        <a:rPr lang="en-US" sz="1800" spc="-65"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r>
                        <a:rPr lang="en-US" sz="1800" spc="-70" dirty="0">
                          <a:effectLst/>
                          <a:latin typeface="Times New Roman" panose="02020603050405020304" pitchFamily="18" charset="0"/>
                          <a:cs typeface="Times New Roman" panose="02020603050405020304" pitchFamily="18" charset="0"/>
                        </a:rPr>
                        <a:t> </a:t>
                      </a:r>
                      <a:r>
                        <a:rPr lang="en-US" sz="1800" spc="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spc="-6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spc="-7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240933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41529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Norms</a:t>
            </a: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931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ntraoral Evaluation"/>
          <p:cNvSpPr txBox="1">
            <a:spLocks noGrp="1"/>
          </p:cNvSpPr>
          <p:nvPr>
            <p:ph type="title"/>
          </p:nvPr>
        </p:nvSpPr>
        <p:spPr>
          <a:xfrm>
            <a:off x="7729" y="1"/>
            <a:ext cx="15579923" cy="1295400"/>
          </a:xfrm>
          <a:prstGeom prst="rect">
            <a:avLst/>
          </a:prstGeom>
        </p:spPr>
        <p:txBody>
          <a:bodyPr>
            <a:noAutofit/>
          </a:bodyPr>
          <a:lstStyle>
            <a:lvl1pPr>
              <a:defRPr sz="6800"/>
            </a:lvl1pPr>
          </a:lstStyle>
          <a:p>
            <a:pPr algn="ctr"/>
            <a:r>
              <a:rPr lang="en-US" sz="5400" dirty="0">
                <a:latin typeface="+mn-lt"/>
              </a:rPr>
              <a:t>Intraoral scans </a:t>
            </a:r>
            <a:r>
              <a:rPr lang="en-US" sz="4000" dirty="0">
                <a:latin typeface="+mn-lt"/>
              </a:rPr>
              <a:t>(in addition to OR instead of casts)</a:t>
            </a:r>
            <a:endParaRPr sz="4000" dirty="0">
              <a:latin typeface="+mn-lt"/>
            </a:endParaRPr>
          </a:p>
        </p:txBody>
      </p:sp>
      <p:sp>
        <p:nvSpPr>
          <p:cNvPr id="19" name="Teeth present…"/>
          <p:cNvSpPr txBox="1">
            <a:spLocks noGrp="1"/>
          </p:cNvSpPr>
          <p:nvPr>
            <p:ph type="body" sz="half" idx="1"/>
          </p:nvPr>
        </p:nvSpPr>
        <p:spPr>
          <a:xfrm>
            <a:off x="6581525" y="1802831"/>
            <a:ext cx="4178799" cy="2789755"/>
          </a:xfrm>
          <a:prstGeom prst="rect">
            <a:avLst/>
          </a:prstGeom>
          <a:ln w="28575">
            <a:solidFill>
              <a:schemeClr val="tx1"/>
            </a:solidFill>
          </a:ln>
        </p:spPr>
        <p:txBody>
          <a:bodyPr>
            <a:noAutofit/>
          </a:bodyPr>
          <a:lstStyle/>
          <a:p>
            <a:pPr>
              <a:lnSpc>
                <a:spcPct val="100000"/>
              </a:lnSpc>
              <a:spcBef>
                <a:spcPts val="1200"/>
              </a:spcBef>
            </a:pPr>
            <a:r>
              <a:rPr lang="en-US" sz="2000" dirty="0">
                <a:latin typeface="Times New Roman" panose="02020603050405020304" pitchFamily="18" charset="0"/>
                <a:cs typeface="Times New Roman" panose="02020603050405020304" pitchFamily="18" charset="0"/>
              </a:rPr>
              <a:t>Occlusion (molar, canine)</a:t>
            </a:r>
          </a:p>
          <a:p>
            <a:pPr>
              <a:lnSpc>
                <a:spcPct val="100000"/>
              </a:lnSpc>
              <a:spcBef>
                <a:spcPts val="1200"/>
              </a:spcBef>
            </a:pPr>
            <a:r>
              <a:rPr lang="en-US" sz="2000" dirty="0">
                <a:latin typeface="Times New Roman" panose="02020603050405020304" pitchFamily="18" charset="0"/>
                <a:cs typeface="Times New Roman" panose="02020603050405020304" pitchFamily="18" charset="0"/>
              </a:rPr>
              <a:t> Maxillary arch length discrepancy (mm)</a:t>
            </a:r>
          </a:p>
          <a:p>
            <a:pPr>
              <a:lnSpc>
                <a:spcPct val="100000"/>
              </a:lnSpc>
              <a:spcBef>
                <a:spcPts val="1200"/>
              </a:spcBef>
            </a:pPr>
            <a:r>
              <a:rPr lang="en-US" sz="2000" dirty="0">
                <a:latin typeface="Times New Roman" panose="02020603050405020304" pitchFamily="18" charset="0"/>
                <a:cs typeface="Times New Roman" panose="02020603050405020304" pitchFamily="18" charset="0"/>
              </a:rPr>
              <a:t>Mandibular arch length discrepancy (mm)</a:t>
            </a:r>
          </a:p>
          <a:p>
            <a:pPr>
              <a:lnSpc>
                <a:spcPct val="100000"/>
              </a:lnSpc>
              <a:spcBef>
                <a:spcPts val="1200"/>
              </a:spcBef>
            </a:pPr>
            <a:r>
              <a:rPr lang="en-US" sz="2000" dirty="0">
                <a:latin typeface="Times New Roman" panose="02020603050405020304" pitchFamily="18" charset="0"/>
                <a:cs typeface="Times New Roman" panose="02020603050405020304" pitchFamily="18" charset="0"/>
              </a:rPr>
              <a:t>Other</a:t>
            </a:r>
            <a:endParaRPr sz="20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3"/>
          <a:srcRect l="1881" t="64846" r="52501" b="2122"/>
          <a:stretch/>
        </p:blipFill>
        <p:spPr>
          <a:xfrm>
            <a:off x="1112255" y="978777"/>
            <a:ext cx="5418681" cy="4123305"/>
          </a:xfrm>
          <a:prstGeom prst="rect">
            <a:avLst/>
          </a:prstGeom>
        </p:spPr>
      </p:pic>
      <p:pic>
        <p:nvPicPr>
          <p:cNvPr id="13" name="Picture 12"/>
          <p:cNvPicPr>
            <a:picLocks noChangeAspect="1"/>
          </p:cNvPicPr>
          <p:nvPr/>
        </p:nvPicPr>
        <p:blipFill rotWithShape="1">
          <a:blip r:embed="rId3"/>
          <a:srcRect l="51850" t="65334" r="1303" b="1780"/>
          <a:stretch/>
        </p:blipFill>
        <p:spPr>
          <a:xfrm>
            <a:off x="10810913" y="997316"/>
            <a:ext cx="5564640" cy="4105061"/>
          </a:xfrm>
          <a:prstGeom prst="rect">
            <a:avLst/>
          </a:prstGeom>
        </p:spPr>
      </p:pic>
      <p:pic>
        <p:nvPicPr>
          <p:cNvPr id="14" name="Picture 13"/>
          <p:cNvPicPr>
            <a:picLocks noChangeAspect="1"/>
          </p:cNvPicPr>
          <p:nvPr/>
        </p:nvPicPr>
        <p:blipFill rotWithShape="1">
          <a:blip r:embed="rId3"/>
          <a:srcRect l="4441" t="35421" r="58389" b="42802"/>
          <a:stretch/>
        </p:blipFill>
        <p:spPr>
          <a:xfrm>
            <a:off x="11255752" y="5114407"/>
            <a:ext cx="4415221" cy="2718463"/>
          </a:xfrm>
          <a:prstGeom prst="rect">
            <a:avLst/>
          </a:prstGeom>
        </p:spPr>
      </p:pic>
      <p:pic>
        <p:nvPicPr>
          <p:cNvPr id="15" name="Picture 14"/>
          <p:cNvPicPr>
            <a:picLocks noChangeAspect="1"/>
          </p:cNvPicPr>
          <p:nvPr/>
        </p:nvPicPr>
        <p:blipFill rotWithShape="1">
          <a:blip r:embed="rId3"/>
          <a:srcRect l="58703" t="35762" r="2437" b="43337"/>
          <a:stretch/>
        </p:blipFill>
        <p:spPr>
          <a:xfrm>
            <a:off x="1127125" y="5161946"/>
            <a:ext cx="4615912" cy="2608995"/>
          </a:xfrm>
          <a:prstGeom prst="rect">
            <a:avLst/>
          </a:prstGeom>
        </p:spPr>
      </p:pic>
      <p:pic>
        <p:nvPicPr>
          <p:cNvPr id="16" name="Picture 15"/>
          <p:cNvPicPr>
            <a:picLocks noChangeAspect="1"/>
          </p:cNvPicPr>
          <p:nvPr/>
        </p:nvPicPr>
        <p:blipFill rotWithShape="1">
          <a:blip r:embed="rId3"/>
          <a:srcRect l="3467" r="51989" b="77782"/>
          <a:stretch/>
        </p:blipFill>
        <p:spPr>
          <a:xfrm>
            <a:off x="6025441" y="5138466"/>
            <a:ext cx="5290968" cy="2773435"/>
          </a:xfrm>
          <a:prstGeom prst="rect">
            <a:avLst/>
          </a:prstGeom>
        </p:spPr>
      </p:pic>
      <p:pic>
        <p:nvPicPr>
          <p:cNvPr id="17" name="Picture 16"/>
          <p:cNvPicPr>
            <a:picLocks noChangeAspect="1"/>
          </p:cNvPicPr>
          <p:nvPr/>
        </p:nvPicPr>
        <p:blipFill rotWithShape="1">
          <a:blip r:embed="rId4"/>
          <a:srcRect l="46834" t="12369" r="35766" b="14867"/>
          <a:stretch/>
        </p:blipFill>
        <p:spPr>
          <a:xfrm rot="16200000">
            <a:off x="12745310" y="6710433"/>
            <a:ext cx="1695846" cy="3988839"/>
          </a:xfrm>
          <a:prstGeom prst="rect">
            <a:avLst/>
          </a:prstGeom>
        </p:spPr>
      </p:pic>
      <p:pic>
        <p:nvPicPr>
          <p:cNvPr id="18" name="Picture 17"/>
          <p:cNvPicPr>
            <a:picLocks noChangeAspect="1"/>
          </p:cNvPicPr>
          <p:nvPr/>
        </p:nvPicPr>
        <p:blipFill rotWithShape="1">
          <a:blip r:embed="rId5"/>
          <a:srcRect l="44728" t="11736" r="37788" b="13598"/>
          <a:stretch/>
        </p:blipFill>
        <p:spPr>
          <a:xfrm rot="5400000">
            <a:off x="2417678" y="6626993"/>
            <a:ext cx="1719905" cy="4131662"/>
          </a:xfrm>
          <a:prstGeom prst="rect">
            <a:avLst/>
          </a:prstGeom>
        </p:spPr>
      </p:pic>
      <p:sp>
        <p:nvSpPr>
          <p:cNvPr id="20" name="Teeth present…"/>
          <p:cNvSpPr txBox="1">
            <a:spLocks/>
          </p:cNvSpPr>
          <p:nvPr/>
        </p:nvSpPr>
        <p:spPr>
          <a:xfrm>
            <a:off x="6545806" y="7947990"/>
            <a:ext cx="4178799" cy="1417700"/>
          </a:xfrm>
          <a:prstGeom prst="rect">
            <a:avLst/>
          </a:prstGeom>
          <a:ln w="76200">
            <a:solidFill>
              <a:schemeClr val="accent1"/>
            </a:solidFill>
          </a:ln>
        </p:spPr>
        <p:txBody>
          <a:bodyPr vert="horz" lIns="91440" tIns="45720" rIns="91440" bIns="45720" rtlCol="0">
            <a:noAutofit/>
          </a:bodyPr>
          <a:lstStyle>
            <a:lvl1pPr marL="3429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1pPr>
            <a:lvl2pPr marL="6858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2pPr>
            <a:lvl3pPr marL="10287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3pPr>
            <a:lvl4pPr marL="13716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4pPr>
            <a:lvl5pPr marL="17145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lnSpc>
                <a:spcPct val="100000"/>
              </a:lnSpc>
              <a:spcBef>
                <a:spcPts val="1200"/>
              </a:spcBef>
            </a:pPr>
            <a:r>
              <a:rPr lang="en-US" sz="2000" dirty="0">
                <a:latin typeface="Times New Roman" panose="02020603050405020304" pitchFamily="18" charset="0"/>
                <a:cs typeface="Times New Roman" panose="02020603050405020304" pitchFamily="18" charset="0"/>
              </a:rPr>
              <a:t>Curve of </a:t>
            </a:r>
            <a:r>
              <a:rPr lang="en-US" sz="2000" dirty="0" err="1">
                <a:latin typeface="Times New Roman" panose="02020603050405020304" pitchFamily="18" charset="0"/>
                <a:cs typeface="Times New Roman" panose="02020603050405020304" pitchFamily="18" charset="0"/>
              </a:rPr>
              <a:t>Spee</a:t>
            </a:r>
            <a:r>
              <a:rPr lang="en-US" sz="2000" dirty="0">
                <a:latin typeface="Times New Roman" panose="02020603050405020304" pitchFamily="18" charset="0"/>
                <a:cs typeface="Times New Roman" panose="02020603050405020304" pitchFamily="18" charset="0"/>
              </a:rPr>
              <a:t> depth:</a:t>
            </a:r>
          </a:p>
          <a:p>
            <a:pPr lvl="1">
              <a:lnSpc>
                <a:spcPct val="100000"/>
              </a:lnSpc>
              <a:spcBef>
                <a:spcPts val="1200"/>
              </a:spcBef>
            </a:pPr>
            <a:r>
              <a:rPr lang="en-US" sz="2000" dirty="0">
                <a:latin typeface="Times New Roman" panose="02020603050405020304" pitchFamily="18" charset="0"/>
                <a:cs typeface="Times New Roman" panose="02020603050405020304" pitchFamily="18" charset="0"/>
              </a:rPr>
              <a:t>Right side:</a:t>
            </a:r>
          </a:p>
          <a:p>
            <a:pPr lvl="1">
              <a:lnSpc>
                <a:spcPct val="100000"/>
              </a:lnSpc>
              <a:spcBef>
                <a:spcPts val="1200"/>
              </a:spcBef>
            </a:pPr>
            <a:r>
              <a:rPr lang="en-US" sz="2000" dirty="0">
                <a:latin typeface="Times New Roman" panose="02020603050405020304" pitchFamily="18" charset="0"/>
                <a:cs typeface="Times New Roman" panose="02020603050405020304" pitchFamily="18" charset="0"/>
              </a:rPr>
              <a:t>Left side:</a:t>
            </a:r>
          </a:p>
        </p:txBody>
      </p:sp>
      <p:cxnSp>
        <p:nvCxnSpPr>
          <p:cNvPr id="4" name="Straight Connector 3"/>
          <p:cNvCxnSpPr/>
          <p:nvPr/>
        </p:nvCxnSpPr>
        <p:spPr>
          <a:xfrm flipV="1">
            <a:off x="11926949" y="8020594"/>
            <a:ext cx="3434971" cy="653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32843" y="7997192"/>
            <a:ext cx="3131043" cy="27159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5567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1D80-58C5-4447-9B67-71AC880BF1DD}"/>
              </a:ext>
            </a:extLst>
          </p:cNvPr>
          <p:cNvSpPr>
            <a:spLocks noGrp="1"/>
          </p:cNvSpPr>
          <p:nvPr>
            <p:ph type="title"/>
          </p:nvPr>
        </p:nvSpPr>
        <p:spPr>
          <a:xfrm>
            <a:off x="1192143" y="519290"/>
            <a:ext cx="14955977" cy="1437101"/>
          </a:xfrm>
        </p:spPr>
        <p:txBody>
          <a:bodyPr/>
          <a:lstStyle/>
          <a:p>
            <a:r>
              <a:rPr lang="en-US" dirty="0">
                <a:latin typeface="+mn-lt"/>
              </a:rPr>
              <a:t>Diagnosis:</a:t>
            </a:r>
          </a:p>
        </p:txBody>
      </p:sp>
      <p:sp>
        <p:nvSpPr>
          <p:cNvPr id="3" name="Content Placeholder 2">
            <a:extLst>
              <a:ext uri="{FF2B5EF4-FFF2-40B4-BE49-F238E27FC236}">
                <a16:creationId xmlns:a16="http://schemas.microsoft.com/office/drawing/2014/main" id="{CB732C2B-747A-1048-BBDC-A73162125462}"/>
              </a:ext>
            </a:extLst>
          </p:cNvPr>
          <p:cNvSpPr>
            <a:spLocks noGrp="1"/>
          </p:cNvSpPr>
          <p:nvPr>
            <p:ph idx="1"/>
          </p:nvPr>
        </p:nvSpPr>
        <p:spPr>
          <a:xfrm>
            <a:off x="1192143" y="1807535"/>
            <a:ext cx="14955977" cy="7715606"/>
          </a:xfrm>
        </p:spPr>
        <p:txBody>
          <a:bodyPr>
            <a:noAutofit/>
          </a:bodyPr>
          <a:lstStyle/>
          <a:p>
            <a:pPr>
              <a:lnSpc>
                <a:spcPct val="170000"/>
              </a:lnSpc>
              <a:spcBef>
                <a:spcPts val="0"/>
              </a:spcBef>
              <a:spcAft>
                <a:spcPts val="1800"/>
              </a:spcAft>
            </a:pPr>
            <a:r>
              <a:rPr lang="en-US" sz="2800" b="1" dirty="0">
                <a:latin typeface="Times New Roman" panose="02020603050405020304" pitchFamily="18" charset="0"/>
                <a:cs typeface="Times New Roman" panose="02020603050405020304" pitchFamily="18" charset="0"/>
              </a:rPr>
              <a:t>Skeletal:</a:t>
            </a:r>
          </a:p>
          <a:p>
            <a:pPr>
              <a:lnSpc>
                <a:spcPct val="170000"/>
              </a:lnSpc>
              <a:spcBef>
                <a:spcPts val="0"/>
              </a:spcBef>
              <a:spcAft>
                <a:spcPts val="1800"/>
              </a:spcAft>
            </a:pPr>
            <a:endParaRPr lang="en-US" sz="2800" b="1" dirty="0">
              <a:latin typeface="Times New Roman" panose="02020603050405020304" pitchFamily="18" charset="0"/>
              <a:cs typeface="Times New Roman" panose="02020603050405020304" pitchFamily="18" charset="0"/>
            </a:endParaRPr>
          </a:p>
          <a:p>
            <a:pPr>
              <a:lnSpc>
                <a:spcPct val="170000"/>
              </a:lnSpc>
              <a:spcBef>
                <a:spcPts val="0"/>
              </a:spcBef>
              <a:spcAft>
                <a:spcPts val="1800"/>
              </a:spcAft>
            </a:pPr>
            <a:endParaRPr lang="en-US" sz="2800" b="1" dirty="0">
              <a:latin typeface="Times New Roman" panose="02020603050405020304" pitchFamily="18" charset="0"/>
              <a:cs typeface="Times New Roman" panose="02020603050405020304" pitchFamily="18" charset="0"/>
            </a:endParaRPr>
          </a:p>
          <a:p>
            <a:pPr>
              <a:lnSpc>
                <a:spcPct val="170000"/>
              </a:lnSpc>
              <a:spcBef>
                <a:spcPts val="0"/>
              </a:spcBef>
              <a:spcAft>
                <a:spcPts val="1800"/>
              </a:spcAft>
            </a:pPr>
            <a:r>
              <a:rPr lang="en-US" sz="2800" b="1" dirty="0">
                <a:latin typeface="Times New Roman" panose="02020603050405020304" pitchFamily="18" charset="0"/>
                <a:cs typeface="Times New Roman" panose="02020603050405020304" pitchFamily="18" charset="0"/>
              </a:rPr>
              <a:t>Dental: </a:t>
            </a:r>
          </a:p>
          <a:p>
            <a:pPr>
              <a:lnSpc>
                <a:spcPct val="170000"/>
              </a:lnSpc>
              <a:spcBef>
                <a:spcPts val="0"/>
              </a:spcBef>
              <a:spcAft>
                <a:spcPts val="1800"/>
              </a:spcAft>
            </a:pPr>
            <a:endParaRPr lang="en-US" sz="2800" dirty="0">
              <a:latin typeface="Times New Roman" panose="02020603050405020304" pitchFamily="18" charset="0"/>
              <a:cs typeface="Times New Roman" panose="02020603050405020304" pitchFamily="18" charset="0"/>
            </a:endParaRPr>
          </a:p>
          <a:p>
            <a:pPr marL="0" indent="0">
              <a:lnSpc>
                <a:spcPct val="170000"/>
              </a:lnSpc>
              <a:spcBef>
                <a:spcPts val="1200"/>
              </a:spcBef>
              <a:spcAft>
                <a:spcPts val="1200"/>
              </a:spcAft>
              <a:buNone/>
            </a:pPr>
            <a:endParaRPr lang="en-US" sz="2800" dirty="0">
              <a:latin typeface="Times New Roman" panose="02020603050405020304" pitchFamily="18" charset="0"/>
              <a:cs typeface="Times New Roman" panose="02020603050405020304" pitchFamily="18" charset="0"/>
            </a:endParaRPr>
          </a:p>
          <a:p>
            <a:pPr>
              <a:lnSpc>
                <a:spcPct val="150000"/>
              </a:lnSpc>
              <a:spcBef>
                <a:spcPts val="1200"/>
              </a:spcBef>
              <a:spcAft>
                <a:spcPts val="1200"/>
              </a:spcAft>
            </a:pPr>
            <a:r>
              <a:rPr lang="en-US" sz="2800" b="1" dirty="0">
                <a:latin typeface="Times New Roman" panose="02020603050405020304" pitchFamily="18" charset="0"/>
                <a:cs typeface="Times New Roman" panose="02020603050405020304" pitchFamily="18" charset="0"/>
              </a:rPr>
              <a:t>Soft Tissue: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41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1D80-58C5-4447-9B67-71AC880BF1DD}"/>
              </a:ext>
            </a:extLst>
          </p:cNvPr>
          <p:cNvSpPr>
            <a:spLocks noGrp="1"/>
          </p:cNvSpPr>
          <p:nvPr>
            <p:ph type="title"/>
          </p:nvPr>
        </p:nvSpPr>
        <p:spPr>
          <a:xfrm>
            <a:off x="1192143" y="519290"/>
            <a:ext cx="14955977" cy="1437101"/>
          </a:xfrm>
        </p:spPr>
        <p:txBody>
          <a:bodyPr/>
          <a:lstStyle/>
          <a:p>
            <a:r>
              <a:rPr lang="en-US" dirty="0">
                <a:latin typeface="+mn-lt"/>
              </a:rPr>
              <a:t>Diagnosis, part 2:</a:t>
            </a:r>
          </a:p>
        </p:txBody>
      </p:sp>
      <p:sp>
        <p:nvSpPr>
          <p:cNvPr id="3" name="Content Placeholder 2">
            <a:extLst>
              <a:ext uri="{FF2B5EF4-FFF2-40B4-BE49-F238E27FC236}">
                <a16:creationId xmlns:a16="http://schemas.microsoft.com/office/drawing/2014/main" id="{CB732C2B-747A-1048-BBDC-A73162125462}"/>
              </a:ext>
            </a:extLst>
          </p:cNvPr>
          <p:cNvSpPr>
            <a:spLocks noGrp="1"/>
          </p:cNvSpPr>
          <p:nvPr>
            <p:ph idx="1"/>
          </p:nvPr>
        </p:nvSpPr>
        <p:spPr>
          <a:xfrm>
            <a:off x="1192143" y="1807535"/>
            <a:ext cx="14955977" cy="7715606"/>
          </a:xfrm>
        </p:spPr>
        <p:txBody>
          <a:bodyPr>
            <a:noAutofit/>
          </a:bodyPr>
          <a:lstStyle/>
          <a:p>
            <a:pPr>
              <a:lnSpc>
                <a:spcPct val="170000"/>
              </a:lnSpc>
              <a:spcBef>
                <a:spcPts val="0"/>
              </a:spcBef>
              <a:spcAft>
                <a:spcPts val="1800"/>
              </a:spcAft>
            </a:pPr>
            <a:r>
              <a:rPr lang="en-US" sz="2800" b="1" dirty="0">
                <a:latin typeface="Times New Roman" panose="02020603050405020304" pitchFamily="18" charset="0"/>
                <a:cs typeface="Times New Roman" panose="02020603050405020304" pitchFamily="18" charset="0"/>
              </a:rPr>
              <a:t>TMJ :</a:t>
            </a:r>
          </a:p>
          <a:p>
            <a:pPr>
              <a:lnSpc>
                <a:spcPct val="170000"/>
              </a:lnSpc>
              <a:spcBef>
                <a:spcPts val="0"/>
              </a:spcBef>
              <a:spcAft>
                <a:spcPts val="1800"/>
              </a:spcAft>
            </a:pPr>
            <a:endParaRPr lang="en-US" sz="2800" b="1" dirty="0">
              <a:latin typeface="Times New Roman" panose="02020603050405020304" pitchFamily="18" charset="0"/>
              <a:cs typeface="Times New Roman" panose="02020603050405020304" pitchFamily="18" charset="0"/>
            </a:endParaRPr>
          </a:p>
          <a:p>
            <a:pPr>
              <a:lnSpc>
                <a:spcPct val="170000"/>
              </a:lnSpc>
              <a:spcBef>
                <a:spcPts val="0"/>
              </a:spcBef>
              <a:spcAft>
                <a:spcPts val="1800"/>
              </a:spcAft>
            </a:pPr>
            <a:endParaRPr lang="en-US" sz="2800" b="1" dirty="0">
              <a:latin typeface="Times New Roman" panose="02020603050405020304" pitchFamily="18" charset="0"/>
              <a:cs typeface="Times New Roman" panose="02020603050405020304" pitchFamily="18" charset="0"/>
            </a:endParaRPr>
          </a:p>
          <a:p>
            <a:pPr>
              <a:lnSpc>
                <a:spcPct val="170000"/>
              </a:lnSpc>
              <a:spcBef>
                <a:spcPts val="0"/>
              </a:spcBef>
              <a:spcAft>
                <a:spcPts val="1800"/>
              </a:spcAft>
            </a:pPr>
            <a:r>
              <a:rPr lang="en-US" sz="2800" b="1" dirty="0">
                <a:latin typeface="Times New Roman" panose="02020603050405020304" pitchFamily="18" charset="0"/>
                <a:cs typeface="Times New Roman" panose="02020603050405020304" pitchFamily="18" charset="0"/>
              </a:rPr>
              <a:t>Other issues (Bolton, </a:t>
            </a:r>
            <a:r>
              <a:rPr lang="en-US" sz="2800" b="1" dirty="0" err="1">
                <a:latin typeface="Times New Roman" panose="02020603050405020304" pitchFamily="18" charset="0"/>
                <a:cs typeface="Times New Roman" panose="02020603050405020304" pitchFamily="18" charset="0"/>
              </a:rPr>
              <a:t>Perio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etc</a:t>
            </a:r>
            <a:r>
              <a:rPr lang="en-US" sz="2800" b="1" dirty="0">
                <a:latin typeface="Times New Roman" panose="02020603050405020304" pitchFamily="18" charset="0"/>
                <a:cs typeface="Times New Roman" panose="02020603050405020304" pitchFamily="18" charset="0"/>
              </a:rPr>
              <a:t>…)</a:t>
            </a:r>
          </a:p>
          <a:p>
            <a:pPr>
              <a:lnSpc>
                <a:spcPct val="170000"/>
              </a:lnSpc>
              <a:spcBef>
                <a:spcPts val="0"/>
              </a:spcBef>
              <a:spcAft>
                <a:spcPts val="1800"/>
              </a:spcAft>
            </a:pPr>
            <a:endParaRPr lang="en-US" sz="2800" dirty="0">
              <a:latin typeface="Times New Roman" panose="02020603050405020304" pitchFamily="18" charset="0"/>
              <a:cs typeface="Times New Roman" panose="02020603050405020304" pitchFamily="18" charset="0"/>
            </a:endParaRPr>
          </a:p>
          <a:p>
            <a:pPr marL="0" indent="0">
              <a:lnSpc>
                <a:spcPct val="170000"/>
              </a:lnSpc>
              <a:spcBef>
                <a:spcPts val="1200"/>
              </a:spcBef>
              <a:spcAft>
                <a:spcPts val="1200"/>
              </a:spcAft>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70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D653-E1D3-0C40-9E29-1B6A073D2AEE}"/>
              </a:ext>
            </a:extLst>
          </p:cNvPr>
          <p:cNvSpPr>
            <a:spLocks noGrp="1"/>
          </p:cNvSpPr>
          <p:nvPr>
            <p:ph type="title"/>
          </p:nvPr>
        </p:nvSpPr>
        <p:spPr>
          <a:xfrm>
            <a:off x="1192143" y="519291"/>
            <a:ext cx="14955977" cy="1203184"/>
          </a:xfrm>
        </p:spPr>
        <p:txBody>
          <a:bodyPr/>
          <a:lstStyle/>
          <a:p>
            <a:r>
              <a:rPr lang="en-US" dirty="0">
                <a:latin typeface="+mn-lt"/>
              </a:rPr>
              <a:t>Specific Objectives of Treatment</a:t>
            </a:r>
          </a:p>
        </p:txBody>
      </p:sp>
      <p:sp>
        <p:nvSpPr>
          <p:cNvPr id="3" name="Content Placeholder 2">
            <a:extLst>
              <a:ext uri="{FF2B5EF4-FFF2-40B4-BE49-F238E27FC236}">
                <a16:creationId xmlns:a16="http://schemas.microsoft.com/office/drawing/2014/main" id="{4EE9455E-C08A-AC45-BDC4-4E0DC7B021F8}"/>
              </a:ext>
            </a:extLst>
          </p:cNvPr>
          <p:cNvSpPr>
            <a:spLocks noGrp="1"/>
          </p:cNvSpPr>
          <p:nvPr>
            <p:ph idx="1"/>
          </p:nvPr>
        </p:nvSpPr>
        <p:spPr>
          <a:xfrm>
            <a:off x="1192143" y="1722475"/>
            <a:ext cx="14955977" cy="7676706"/>
          </a:xfrm>
        </p:spPr>
        <p:txBody>
          <a:bodyPr>
            <a:normAutofit/>
          </a:bodyPr>
          <a:lstStyle/>
          <a:p>
            <a:pPr>
              <a:lnSpc>
                <a:spcPct val="170000"/>
              </a:lnSpc>
            </a:pPr>
            <a:r>
              <a:rPr lang="en-US" sz="3500" b="1" dirty="0">
                <a:latin typeface="Times New Roman" panose="02020603050405020304" pitchFamily="18" charset="0"/>
                <a:cs typeface="Times New Roman" panose="02020603050405020304" pitchFamily="18" charset="0"/>
              </a:rPr>
              <a:t>Maxilla (all 3 planes):</a:t>
            </a:r>
          </a:p>
          <a:p>
            <a:pPr>
              <a:lnSpc>
                <a:spcPct val="170000"/>
              </a:lnSpc>
            </a:pPr>
            <a:endParaRPr lang="en-US" sz="3500" b="1" dirty="0">
              <a:latin typeface="Times New Roman" panose="02020603050405020304" pitchFamily="18" charset="0"/>
              <a:cs typeface="Times New Roman" panose="02020603050405020304" pitchFamily="18" charset="0"/>
            </a:endParaRPr>
          </a:p>
          <a:p>
            <a:pPr marL="0" indent="0">
              <a:lnSpc>
                <a:spcPct val="170000"/>
              </a:lnSpc>
              <a:buNone/>
            </a:pPr>
            <a:endParaRPr lang="en-US" sz="3500" dirty="0">
              <a:latin typeface="Times New Roman" panose="02020603050405020304" pitchFamily="18" charset="0"/>
              <a:cs typeface="Times New Roman" panose="02020603050405020304" pitchFamily="18" charset="0"/>
            </a:endParaRPr>
          </a:p>
          <a:p>
            <a:r>
              <a:rPr lang="en-US" sz="3500" b="1" dirty="0">
                <a:latin typeface="Times New Roman" panose="02020603050405020304" pitchFamily="18" charset="0"/>
                <a:cs typeface="Times New Roman" panose="02020603050405020304" pitchFamily="18" charset="0"/>
              </a:rPr>
              <a:t>Mandible (all 3 planes):</a:t>
            </a:r>
            <a:endParaRPr lang="en-US" sz="3500" dirty="0">
              <a:latin typeface="Times New Roman" panose="02020603050405020304" pitchFamily="18" charset="0"/>
              <a:cs typeface="Times New Roman" panose="02020603050405020304" pitchFamily="18" charset="0"/>
            </a:endParaRPr>
          </a:p>
          <a:p>
            <a:endParaRPr lang="en-US" sz="3500" dirty="0">
              <a:latin typeface="Times New Roman" panose="02020603050405020304" pitchFamily="18" charset="0"/>
              <a:cs typeface="Times New Roman" panose="02020603050405020304" pitchFamily="18" charset="0"/>
            </a:endParaRPr>
          </a:p>
          <a:p>
            <a:pPr marL="0" indent="0">
              <a:buNone/>
            </a:pP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3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Specific Objectives of Treatment, part 2:</a:t>
            </a:r>
          </a:p>
        </p:txBody>
      </p:sp>
      <p:sp>
        <p:nvSpPr>
          <p:cNvPr id="3" name="Content Placeholder 2"/>
          <p:cNvSpPr>
            <a:spLocks noGrp="1"/>
          </p:cNvSpPr>
          <p:nvPr>
            <p:ph idx="1"/>
          </p:nvPr>
        </p:nvSpPr>
        <p:spPr/>
        <p:txBody>
          <a:bodyPr>
            <a:normAutofit/>
          </a:bodyPr>
          <a:lstStyle/>
          <a:p>
            <a:pPr>
              <a:spcBef>
                <a:spcPts val="0"/>
              </a:spcBef>
            </a:pPr>
            <a:r>
              <a:rPr lang="en-US" sz="4000" b="1" dirty="0">
                <a:latin typeface="Times New Roman" panose="02020603050405020304" pitchFamily="18" charset="0"/>
                <a:cs typeface="Times New Roman" panose="02020603050405020304" pitchFamily="18" charset="0"/>
              </a:rPr>
              <a:t>Maxillary dentition:</a:t>
            </a:r>
          </a:p>
          <a:p>
            <a:pPr lvl="1">
              <a:spcBef>
                <a:spcPts val="1800"/>
              </a:spcBef>
            </a:pPr>
            <a:r>
              <a:rPr lang="en-US" sz="3431" b="1" dirty="0">
                <a:latin typeface="Times New Roman" panose="02020603050405020304" pitchFamily="18" charset="0"/>
                <a:cs typeface="Times New Roman" panose="02020603050405020304" pitchFamily="18" charset="0"/>
              </a:rPr>
              <a:t>Sagittal</a:t>
            </a:r>
          </a:p>
          <a:p>
            <a:pPr lvl="1">
              <a:spcBef>
                <a:spcPts val="1800"/>
              </a:spcBef>
            </a:pPr>
            <a:r>
              <a:rPr lang="en-US" sz="3431" b="1" dirty="0">
                <a:latin typeface="Times New Roman" panose="02020603050405020304" pitchFamily="18" charset="0"/>
                <a:cs typeface="Times New Roman" panose="02020603050405020304" pitchFamily="18" charset="0"/>
              </a:rPr>
              <a:t>Vertical</a:t>
            </a:r>
          </a:p>
          <a:p>
            <a:pPr lvl="1">
              <a:spcBef>
                <a:spcPts val="1800"/>
              </a:spcBef>
            </a:pPr>
            <a:r>
              <a:rPr lang="en-US" sz="3431" b="1" dirty="0">
                <a:latin typeface="Times New Roman" panose="02020603050405020304" pitchFamily="18" charset="0"/>
                <a:cs typeface="Times New Roman" panose="02020603050405020304" pitchFamily="18" charset="0"/>
              </a:rPr>
              <a:t>Transverse</a:t>
            </a:r>
          </a:p>
          <a:p>
            <a:r>
              <a:rPr lang="en-US" sz="4000" b="1" dirty="0">
                <a:latin typeface="Times New Roman" panose="02020603050405020304" pitchFamily="18" charset="0"/>
                <a:cs typeface="Times New Roman" panose="02020603050405020304" pitchFamily="18" charset="0"/>
              </a:rPr>
              <a:t>Mandibular dentition:</a:t>
            </a:r>
          </a:p>
          <a:p>
            <a:pPr lvl="1">
              <a:spcBef>
                <a:spcPts val="1800"/>
              </a:spcBef>
            </a:pPr>
            <a:r>
              <a:rPr lang="en-US" sz="3431" b="1" dirty="0">
                <a:latin typeface="Times New Roman" panose="02020603050405020304" pitchFamily="18" charset="0"/>
                <a:cs typeface="Times New Roman" panose="02020603050405020304" pitchFamily="18" charset="0"/>
              </a:rPr>
              <a:t>Sagittal</a:t>
            </a:r>
          </a:p>
          <a:p>
            <a:pPr lvl="1">
              <a:spcBef>
                <a:spcPts val="1800"/>
              </a:spcBef>
            </a:pPr>
            <a:r>
              <a:rPr lang="en-US" sz="3431" b="1" dirty="0">
                <a:latin typeface="Times New Roman" panose="02020603050405020304" pitchFamily="18" charset="0"/>
                <a:cs typeface="Times New Roman" panose="02020603050405020304" pitchFamily="18" charset="0"/>
              </a:rPr>
              <a:t>Vertical</a:t>
            </a:r>
          </a:p>
          <a:p>
            <a:pPr lvl="1">
              <a:spcBef>
                <a:spcPts val="1800"/>
              </a:spcBef>
            </a:pPr>
            <a:r>
              <a:rPr lang="en-US" sz="3431" b="1" dirty="0">
                <a:latin typeface="Times New Roman" panose="02020603050405020304" pitchFamily="18" charset="0"/>
                <a:cs typeface="Times New Roman" panose="02020603050405020304" pitchFamily="18" charset="0"/>
              </a:rPr>
              <a:t>Transverse</a:t>
            </a:r>
          </a:p>
          <a:p>
            <a:pPr marL="0" indent="0">
              <a:buNone/>
            </a:pPr>
            <a:endParaRPr lang="en-US" sz="4000" b="1" dirty="0">
              <a:latin typeface="Times New Roman" panose="02020603050405020304" pitchFamily="18" charset="0"/>
              <a:cs typeface="Times New Roman" panose="02020603050405020304" pitchFamily="18" charset="0"/>
            </a:endParaRPr>
          </a:p>
          <a:p>
            <a:pPr marL="650230" lvl="1" indent="0">
              <a:buNone/>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0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Specific Objectives of Treatment, part 3:</a:t>
            </a:r>
          </a:p>
        </p:txBody>
      </p:sp>
      <p:sp>
        <p:nvSpPr>
          <p:cNvPr id="3" name="Content Placeholder 2"/>
          <p:cNvSpPr>
            <a:spLocks noGrp="1"/>
          </p:cNvSpPr>
          <p:nvPr>
            <p:ph idx="1"/>
          </p:nvPr>
        </p:nvSpPr>
        <p:spPr/>
        <p:txBody>
          <a:bodyPr/>
          <a:lstStyle/>
          <a:p>
            <a:r>
              <a:rPr lang="en-US" sz="4000" b="1" dirty="0">
                <a:latin typeface="Times New Roman" panose="02020603050405020304" pitchFamily="18" charset="0"/>
                <a:cs typeface="Times New Roman" panose="02020603050405020304" pitchFamily="18" charset="0"/>
              </a:rPr>
              <a:t>Occlusion:</a:t>
            </a: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Facial:</a:t>
            </a:r>
            <a:endParaRPr lang="en-US" dirty="0"/>
          </a:p>
        </p:txBody>
      </p:sp>
    </p:spTree>
    <p:extLst>
      <p:ext uri="{BB962C8B-B14F-4D97-AF65-F5344CB8AC3E}">
        <p14:creationId xmlns:p14="http://schemas.microsoft.com/office/powerpoint/2010/main" val="370438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roblem list and treatment objectives"/>
          <p:cNvSpPr txBox="1">
            <a:spLocks noGrp="1"/>
          </p:cNvSpPr>
          <p:nvPr>
            <p:ph type="title"/>
          </p:nvPr>
        </p:nvSpPr>
        <p:spPr>
          <a:xfrm>
            <a:off x="-1" y="0"/>
            <a:ext cx="17340263" cy="1295400"/>
          </a:xfrm>
          <a:prstGeom prst="rect">
            <a:avLst/>
          </a:prstGeom>
        </p:spPr>
        <p:txBody>
          <a:bodyPr>
            <a:normAutofit/>
          </a:bodyPr>
          <a:lstStyle>
            <a:lvl1pPr defTabSz="484886">
              <a:defRPr sz="6640"/>
            </a:lvl1pPr>
          </a:lstStyle>
          <a:p>
            <a:pPr algn="ctr"/>
            <a:r>
              <a:rPr lang="en-US" sz="6000" dirty="0">
                <a:latin typeface="+mn-lt"/>
              </a:rPr>
              <a:t>Treatment Plans</a:t>
            </a:r>
            <a:endParaRPr sz="6000" dirty="0">
              <a:latin typeface="+mn-lt"/>
            </a:endParaRPr>
          </a:p>
        </p:txBody>
      </p:sp>
      <p:sp>
        <p:nvSpPr>
          <p:cNvPr id="2" name="TextBox 1">
            <a:extLst>
              <a:ext uri="{FF2B5EF4-FFF2-40B4-BE49-F238E27FC236}">
                <a16:creationId xmlns:a16="http://schemas.microsoft.com/office/drawing/2014/main" id="{45F8D56F-56D6-FD4B-875E-788C7F536FB8}"/>
              </a:ext>
            </a:extLst>
          </p:cNvPr>
          <p:cNvSpPr txBox="1"/>
          <p:nvPr/>
        </p:nvSpPr>
        <p:spPr>
          <a:xfrm>
            <a:off x="2429613" y="1552353"/>
            <a:ext cx="12482623" cy="7786747"/>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On the following slides, please detail any treatment plans that could be carried out based upon the </a:t>
            </a:r>
            <a:r>
              <a:rPr lang="en-US" sz="3600" u="sng" dirty="0">
                <a:latin typeface="Times New Roman" panose="02020603050405020304" pitchFamily="18" charset="0"/>
                <a:cs typeface="Times New Roman" panose="02020603050405020304" pitchFamily="18" charset="0"/>
              </a:rPr>
              <a:t>diagnosis</a:t>
            </a:r>
            <a:r>
              <a:rPr lang="en-US" sz="3600" dirty="0">
                <a:latin typeface="Times New Roman" panose="02020603050405020304" pitchFamily="18" charset="0"/>
                <a:cs typeface="Times New Roman" panose="02020603050405020304" pitchFamily="18" charset="0"/>
              </a:rPr>
              <a:t> and </a:t>
            </a:r>
            <a:r>
              <a:rPr lang="en-US" sz="3600" u="sng" dirty="0">
                <a:latin typeface="Times New Roman" panose="02020603050405020304" pitchFamily="18" charset="0"/>
                <a:cs typeface="Times New Roman" panose="02020603050405020304" pitchFamily="18" charset="0"/>
              </a:rPr>
              <a:t>treatment objectives</a:t>
            </a:r>
            <a:r>
              <a:rPr lang="en-US" sz="3600" dirty="0">
                <a:latin typeface="Times New Roman" panose="02020603050405020304" pitchFamily="18" charset="0"/>
                <a:cs typeface="Times New Roman" panose="02020603050405020304" pitchFamily="18" charset="0"/>
              </a:rPr>
              <a:t>.  For each plan, discuss the advantages and limitations and why the proposed treatment plan was selected.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In discussing your treatment plan, review the influence of facial growth, treatment appliances and mechanics, and surgery, if indicated, to attain the forecasted goals. What changes do you anticipate with the soft tissue, maxillomandibular relationship and dentition in all three planes of space?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Your plan for tooth movement should be illustrated in the VTO following the treatment plans.</a:t>
            </a:r>
          </a:p>
          <a:p>
            <a:endParaRPr lang="en-US" sz="3200" dirty="0"/>
          </a:p>
        </p:txBody>
      </p:sp>
    </p:spTree>
    <p:extLst>
      <p:ext uri="{BB962C8B-B14F-4D97-AF65-F5344CB8AC3E}">
        <p14:creationId xmlns:p14="http://schemas.microsoft.com/office/powerpoint/2010/main" val="212512615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reatment Plan 1(ideal)"/>
          <p:cNvSpPr txBox="1">
            <a:spLocks noGrp="1"/>
          </p:cNvSpPr>
          <p:nvPr>
            <p:ph type="title"/>
          </p:nvPr>
        </p:nvSpPr>
        <p:spPr>
          <a:xfrm>
            <a:off x="3061812" y="175365"/>
            <a:ext cx="10670227" cy="1096335"/>
          </a:xfrm>
          <a:prstGeom prst="rect">
            <a:avLst/>
          </a:prstGeom>
        </p:spPr>
        <p:txBody>
          <a:bodyPr>
            <a:normAutofit/>
          </a:bodyPr>
          <a:lstStyle/>
          <a:p>
            <a:r>
              <a:rPr dirty="0">
                <a:latin typeface="+mn-lt"/>
              </a:rPr>
              <a:t>Treatment Plan </a:t>
            </a:r>
            <a:r>
              <a:rPr lang="en-CA" dirty="0">
                <a:latin typeface="+mn-lt"/>
              </a:rPr>
              <a:t>Chosen</a:t>
            </a:r>
            <a:endParaRPr dirty="0">
              <a:latin typeface="+mn-lt"/>
            </a:endParaRPr>
          </a:p>
        </p:txBody>
      </p:sp>
      <p:sp>
        <p:nvSpPr>
          <p:cNvPr id="212" name="Body"/>
          <p:cNvSpPr txBox="1">
            <a:spLocks noGrp="1"/>
          </p:cNvSpPr>
          <p:nvPr>
            <p:ph type="body" sz="half" idx="1"/>
          </p:nvPr>
        </p:nvSpPr>
        <p:spPr>
          <a:xfrm>
            <a:off x="1723870" y="1271700"/>
            <a:ext cx="13745980" cy="5112926"/>
          </a:xfrm>
          <a:prstGeom prst="rect">
            <a:avLst/>
          </a:prstGeom>
        </p:spPr>
        <p:txBody>
          <a:bodyPr>
            <a:noAutofit/>
          </a:bodyPr>
          <a:lstStyle/>
          <a:p>
            <a:r>
              <a:rPr lang="en-US" b="1" dirty="0">
                <a:latin typeface="Times New Roman" panose="02020603050405020304" pitchFamily="18" charset="0"/>
                <a:cs typeface="Times New Roman" panose="02020603050405020304" pitchFamily="18" charset="0"/>
              </a:rPr>
              <a:t>Treatment plan:  </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Treatment summary:</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Expected treatment time: </a:t>
            </a:r>
          </a:p>
          <a:p>
            <a:r>
              <a:rPr lang="en-US" b="1" dirty="0">
                <a:latin typeface="Times New Roman" panose="02020603050405020304" pitchFamily="18" charset="0"/>
                <a:cs typeface="Times New Roman" panose="02020603050405020304" pitchFamily="18" charset="0"/>
              </a:rPr>
              <a:t>Retention plan: </a:t>
            </a:r>
            <a:endParaRPr lang="en-US"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50497066"/>
              </p:ext>
            </p:extLst>
          </p:nvPr>
        </p:nvGraphicFramePr>
        <p:xfrm>
          <a:off x="3279741" y="6153050"/>
          <a:ext cx="10234368" cy="3545117"/>
        </p:xfrm>
        <a:graphic>
          <a:graphicData uri="http://schemas.openxmlformats.org/drawingml/2006/table">
            <a:tbl>
              <a:tblPr firstRow="1" bandRow="1">
                <a:tableStyleId>{5202B0CA-FC54-4496-8BCA-5EF66A818D29}</a:tableStyleId>
              </a:tblPr>
              <a:tblGrid>
                <a:gridCol w="5117184">
                  <a:extLst>
                    <a:ext uri="{9D8B030D-6E8A-4147-A177-3AD203B41FA5}">
                      <a16:colId xmlns:a16="http://schemas.microsoft.com/office/drawing/2014/main" val="3191998888"/>
                    </a:ext>
                  </a:extLst>
                </a:gridCol>
                <a:gridCol w="5117184">
                  <a:extLst>
                    <a:ext uri="{9D8B030D-6E8A-4147-A177-3AD203B41FA5}">
                      <a16:colId xmlns:a16="http://schemas.microsoft.com/office/drawing/2014/main" val="1280705806"/>
                    </a:ext>
                  </a:extLst>
                </a:gridCol>
              </a:tblGrid>
              <a:tr h="451739">
                <a:tc>
                  <a:txBody>
                    <a:bodyPr/>
                    <a:lstStyle/>
                    <a:p>
                      <a:pPr algn="ctr"/>
                      <a:r>
                        <a:rPr lang="en-US" sz="2800" dirty="0">
                          <a:latin typeface="Times New Roman" panose="02020603050405020304" pitchFamily="18" charset="0"/>
                          <a:cs typeface="Times New Roman" panose="02020603050405020304" pitchFamily="18" charset="0"/>
                        </a:rPr>
                        <a:t>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a:latin typeface="Times New Roman" panose="02020603050405020304" pitchFamily="18" charset="0"/>
                          <a:cs typeface="Times New Roman" panose="02020603050405020304" pitchFamily="18" charset="0"/>
                        </a:rPr>
                        <a:t>Disadvantages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7877605"/>
                  </a:ext>
                </a:extLst>
              </a:tr>
              <a:tr h="3026957">
                <a:tc>
                  <a:txBody>
                    <a:bodyPr/>
                    <a:lstStyle/>
                    <a:p>
                      <a:endParaRPr lang="en-US" sz="24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1888543"/>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History"/>
          <p:cNvSpPr txBox="1">
            <a:spLocks noGrp="1"/>
          </p:cNvSpPr>
          <p:nvPr>
            <p:ph type="title"/>
          </p:nvPr>
        </p:nvSpPr>
        <p:spPr>
          <a:xfrm>
            <a:off x="4336690" y="371632"/>
            <a:ext cx="10042525" cy="1295400"/>
          </a:xfrm>
          <a:prstGeom prst="rect">
            <a:avLst/>
          </a:prstGeom>
        </p:spPr>
        <p:txBody>
          <a:bodyPr>
            <a:normAutofit/>
          </a:bodyPr>
          <a:lstStyle>
            <a:lvl1pPr>
              <a:defRPr sz="5400" b="1">
                <a:latin typeface="Helvetica Neue"/>
                <a:ea typeface="Helvetica Neue"/>
                <a:cs typeface="Helvetica Neue"/>
                <a:sym typeface="Helvetica Neue"/>
              </a:defRPr>
            </a:lvl1pPr>
          </a:lstStyle>
          <a:p>
            <a:pPr algn="ctr"/>
            <a:r>
              <a:rPr lang="en-US" sz="6000" b="0" dirty="0">
                <a:latin typeface="+mn-lt"/>
              </a:rPr>
              <a:t>Case Summary</a:t>
            </a:r>
            <a:endParaRPr sz="6000" b="0" dirty="0">
              <a:latin typeface="+mn-lt"/>
            </a:endParaRPr>
          </a:p>
        </p:txBody>
      </p:sp>
      <p:sp>
        <p:nvSpPr>
          <p:cNvPr id="123" name="Age…"/>
          <p:cNvSpPr txBox="1">
            <a:spLocks noGrp="1"/>
          </p:cNvSpPr>
          <p:nvPr>
            <p:ph type="body" sz="half" idx="1"/>
          </p:nvPr>
        </p:nvSpPr>
        <p:spPr>
          <a:xfrm>
            <a:off x="1089024" y="1019332"/>
            <a:ext cx="6991719" cy="8571236"/>
          </a:xfrm>
          <a:prstGeom prst="rect">
            <a:avLst/>
          </a:prstGeom>
        </p:spPr>
        <p:txBody>
          <a:bodyPr>
            <a:normAutofit fontScale="70000" lnSpcReduction="20000"/>
          </a:bodyPr>
          <a:lstStyle/>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DOB/Sex/Race:</a:t>
            </a:r>
          </a:p>
          <a:p>
            <a:pPr marL="339470" indent="-339470" defTabSz="578358">
              <a:lnSpc>
                <a:spcPct val="150000"/>
              </a:lnSpc>
              <a:spcBef>
                <a:spcPts val="3100"/>
              </a:spcBef>
              <a:defRPr sz="2772"/>
            </a:pPr>
            <a:r>
              <a:rPr lang="en-US" sz="2800" b="1" dirty="0">
                <a:latin typeface="Times New Roman" panose="02020603050405020304" pitchFamily="18" charset="0"/>
                <a:cs typeface="Times New Roman" panose="02020603050405020304" pitchFamily="18" charset="0"/>
              </a:rPr>
              <a:t>H: </a:t>
            </a: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pl-PL" sz="2800" dirty="0">
                <a:latin typeface="Times New Roman" panose="02020603050405020304" pitchFamily="18" charset="0"/>
                <a:cs typeface="Times New Roman" panose="02020603050405020304" pitchFamily="18" charset="0"/>
              </a:rPr>
              <a:t> </a:t>
            </a:r>
            <a:r>
              <a:rPr lang="pl-PL" sz="2800" b="1" dirty="0">
                <a:latin typeface="Times New Roman" panose="02020603050405020304" pitchFamily="18" charset="0"/>
                <a:cs typeface="Times New Roman" panose="02020603050405020304" pitchFamily="18" charset="0"/>
              </a:rPr>
              <a:t>W: </a:t>
            </a:r>
            <a:endParaRPr lang="en-US"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Age at Start of Treatment: </a:t>
            </a:r>
            <a:r>
              <a:rPr lang="en-US" dirty="0">
                <a:latin typeface="Times New Roman" panose="02020603050405020304" pitchFamily="18" charset="0"/>
                <a:cs typeface="Times New Roman" panose="02020603050405020304" pitchFamily="18" charset="0"/>
              </a:rPr>
              <a:t>     Y     M</a:t>
            </a: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Date of Initial Records: </a:t>
            </a:r>
            <a:r>
              <a:rPr lang="en-US" dirty="0">
                <a:latin typeface="Times New Roman" panose="02020603050405020304" pitchFamily="18" charset="0"/>
                <a:cs typeface="Times New Roman" panose="02020603050405020304" pitchFamily="18" charset="0"/>
              </a:rPr>
              <a:t>MM/DD/YYYY</a:t>
            </a: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Case Category: </a:t>
            </a:r>
          </a:p>
          <a:p>
            <a:pPr marL="339470" indent="-339470" defTabSz="578358">
              <a:lnSpc>
                <a:spcPct val="150000"/>
              </a:lnSpc>
              <a:spcBef>
                <a:spcPts val="3100"/>
              </a:spcBef>
              <a:defRPr sz="2772"/>
            </a:pPr>
            <a:r>
              <a:rPr b="1" dirty="0">
                <a:latin typeface="Times New Roman" panose="02020603050405020304" pitchFamily="18" charset="0"/>
                <a:cs typeface="Times New Roman" panose="02020603050405020304" pitchFamily="18" charset="0"/>
              </a:rPr>
              <a:t>Chief Complaint:</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defTabSz="578358">
              <a:lnSpc>
                <a:spcPct val="150000"/>
              </a:lnSpc>
              <a:spcBef>
                <a:spcPts val="3100"/>
              </a:spcBef>
              <a:buNone/>
              <a:defRPr sz="2772"/>
            </a:pPr>
            <a:endParaRPr lang="en-US" dirty="0">
              <a:latin typeface="Times New Roman" panose="02020603050405020304" pitchFamily="18" charset="0"/>
              <a:cs typeface="Times New Roman" panose="02020603050405020304" pitchFamily="18" charset="0"/>
            </a:endParaRPr>
          </a:p>
          <a:p>
            <a:pPr defTabSz="578358">
              <a:spcBef>
                <a:spcPts val="3100"/>
              </a:spcBef>
              <a:defRPr sz="2772"/>
            </a:pPr>
            <a:r>
              <a:rPr lang="en-US" b="1" dirty="0">
                <a:latin typeface="Times New Roman" panose="02020603050405020304" pitchFamily="18" charset="0"/>
                <a:cs typeface="Times New Roman" panose="02020603050405020304" pitchFamily="18" charset="0"/>
              </a:rPr>
              <a:t>Pertinent </a:t>
            </a:r>
            <a:r>
              <a:rPr b="1" dirty="0">
                <a:latin typeface="Times New Roman" panose="02020603050405020304" pitchFamily="18" charset="0"/>
                <a:cs typeface="Times New Roman" panose="02020603050405020304" pitchFamily="18" charset="0"/>
              </a:rPr>
              <a:t>Medical History</a:t>
            </a:r>
            <a:r>
              <a:rPr lang="en-US" b="1" dirty="0">
                <a:latin typeface="Times New Roman" panose="02020603050405020304" pitchFamily="18" charset="0"/>
                <a:cs typeface="Times New Roman" panose="02020603050405020304" pitchFamily="18" charset="0"/>
              </a:rPr>
              <a:t>: </a:t>
            </a:r>
            <a:endParaRPr lang="en-CA" sz="3200" dirty="0">
              <a:latin typeface="Times New Roman" panose="02020603050405020304" pitchFamily="18" charset="0"/>
              <a:cs typeface="Times New Roman" panose="02020603050405020304" pitchFamily="18" charset="0"/>
            </a:endParaRPr>
          </a:p>
          <a:p>
            <a:pPr marL="0" indent="0" defTabSz="578358">
              <a:spcBef>
                <a:spcPts val="3100"/>
              </a:spcBef>
              <a:buNone/>
              <a:defRPr sz="2772"/>
            </a:pPr>
            <a:endParaRPr lang="en-CA" sz="3200" dirty="0">
              <a:latin typeface="Times New Roman" panose="02020603050405020304" pitchFamily="18" charset="0"/>
              <a:cs typeface="Times New Roman" panose="02020603050405020304" pitchFamily="18" charset="0"/>
            </a:endParaRPr>
          </a:p>
          <a:p>
            <a:pPr defTabSz="578358">
              <a:spcBef>
                <a:spcPts val="3100"/>
              </a:spcBef>
              <a:defRPr sz="2772"/>
            </a:pPr>
            <a:r>
              <a:rPr lang="en-US" b="1" dirty="0">
                <a:latin typeface="Times New Roman" panose="02020603050405020304" pitchFamily="18" charset="0"/>
                <a:cs typeface="Times New Roman" panose="02020603050405020304" pitchFamily="18" charset="0"/>
              </a:rPr>
              <a:t>Allergies</a:t>
            </a:r>
            <a:r>
              <a:rPr lang="en-US"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Pertinent </a:t>
            </a:r>
            <a:r>
              <a:rPr b="1" dirty="0">
                <a:latin typeface="Times New Roman" panose="02020603050405020304" pitchFamily="18" charset="0"/>
                <a:cs typeface="Times New Roman" panose="02020603050405020304" pitchFamily="18" charset="0"/>
              </a:rPr>
              <a:t>Dental History</a:t>
            </a:r>
            <a:r>
              <a:rPr lang="en-US" dirty="0">
                <a:latin typeface="Times New Roman" panose="02020603050405020304" pitchFamily="18" charset="0"/>
                <a:cs typeface="Times New Roman" panose="02020603050405020304" pitchFamily="18" charset="0"/>
              </a:rPr>
              <a:t>:  </a:t>
            </a:r>
            <a:endParaRPr lang="en-CA" sz="2800"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CA" sz="2800" b="1" dirty="0">
                <a:latin typeface="Times New Roman" panose="02020603050405020304" pitchFamily="18" charset="0"/>
                <a:cs typeface="Times New Roman" panose="02020603050405020304" pitchFamily="18" charset="0"/>
              </a:rPr>
              <a:t>Social History:</a:t>
            </a:r>
          </a:p>
          <a:p>
            <a:pPr marL="339470" indent="-339470" defTabSz="578358">
              <a:lnSpc>
                <a:spcPct val="150000"/>
              </a:lnSpc>
              <a:spcBef>
                <a:spcPts val="3100"/>
              </a:spcBef>
              <a:defRPr sz="2772"/>
            </a:pPr>
            <a:endParaRPr lang="en-US" dirty="0"/>
          </a:p>
          <a:p>
            <a:pPr marL="339470" indent="-339470" defTabSz="578358">
              <a:lnSpc>
                <a:spcPct val="150000"/>
              </a:lnSpc>
              <a:spcBef>
                <a:spcPts val="3100"/>
              </a:spcBef>
              <a:defRPr sz="2772"/>
            </a:pPr>
            <a:endParaRPr dirty="0"/>
          </a:p>
        </p:txBody>
      </p:sp>
      <p:sp>
        <p:nvSpPr>
          <p:cNvPr id="2" name="TextBox 1"/>
          <p:cNvSpPr txBox="1"/>
          <p:nvPr/>
        </p:nvSpPr>
        <p:spPr>
          <a:xfrm>
            <a:off x="8080743" y="1963711"/>
            <a:ext cx="7568988" cy="584775"/>
          </a:xfrm>
          <a:prstGeom prst="rect">
            <a:avLst/>
          </a:prstGeom>
          <a:noFill/>
        </p:spPr>
        <p:txBody>
          <a:bodyPr wrap="square" rtlCol="0">
            <a:spAutoFit/>
          </a:bodyPr>
          <a:lstStyle/>
          <a:p>
            <a:r>
              <a:rPr lang="en-US" sz="3200" dirty="0"/>
              <a:t>(here insert a facial photo)</a:t>
            </a:r>
          </a:p>
        </p:txBody>
      </p:sp>
    </p:spTree>
    <p:extLst>
      <p:ext uri="{BB962C8B-B14F-4D97-AF65-F5344CB8AC3E}">
        <p14:creationId xmlns:p14="http://schemas.microsoft.com/office/powerpoint/2010/main" val="388890823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reatment Plan 1(ideal)"/>
          <p:cNvSpPr txBox="1">
            <a:spLocks noGrp="1"/>
          </p:cNvSpPr>
          <p:nvPr>
            <p:ph type="title"/>
          </p:nvPr>
        </p:nvSpPr>
        <p:spPr>
          <a:xfrm>
            <a:off x="3061812" y="175365"/>
            <a:ext cx="10670227" cy="894284"/>
          </a:xfrm>
          <a:prstGeom prst="rect">
            <a:avLst/>
          </a:prstGeom>
        </p:spPr>
        <p:txBody>
          <a:bodyPr>
            <a:normAutofit fontScale="90000"/>
          </a:bodyPr>
          <a:lstStyle/>
          <a:p>
            <a:r>
              <a:rPr lang="en-US" dirty="0">
                <a:latin typeface="+mn-lt"/>
              </a:rPr>
              <a:t>Alternate </a:t>
            </a:r>
            <a:r>
              <a:rPr dirty="0">
                <a:latin typeface="+mn-lt"/>
              </a:rPr>
              <a:t>Treatment Plan </a:t>
            </a:r>
            <a:endParaRPr sz="2700" dirty="0">
              <a:latin typeface="+mn-lt"/>
            </a:endParaRPr>
          </a:p>
        </p:txBody>
      </p:sp>
      <p:sp>
        <p:nvSpPr>
          <p:cNvPr id="212" name="Body"/>
          <p:cNvSpPr txBox="1">
            <a:spLocks noGrp="1"/>
          </p:cNvSpPr>
          <p:nvPr>
            <p:ph type="body" sz="half" idx="1"/>
          </p:nvPr>
        </p:nvSpPr>
        <p:spPr>
          <a:xfrm>
            <a:off x="1888762" y="1069649"/>
            <a:ext cx="13581088" cy="5212316"/>
          </a:xfrm>
          <a:prstGeom prst="rect">
            <a:avLst/>
          </a:prstGeom>
        </p:spPr>
        <p:txBody>
          <a:bodyPr>
            <a:noAutofit/>
          </a:bodyPr>
          <a:lstStyle/>
          <a:p>
            <a:pPr>
              <a:lnSpc>
                <a:spcPct val="100000"/>
              </a:lnSpc>
            </a:pPr>
            <a:r>
              <a:rPr lang="en-US" b="1" dirty="0">
                <a:latin typeface="Times New Roman" panose="02020603050405020304" pitchFamily="18" charset="0"/>
                <a:cs typeface="Times New Roman" panose="02020603050405020304" pitchFamily="18" charset="0"/>
              </a:rPr>
              <a:t>Treatment plan: </a:t>
            </a:r>
          </a:p>
          <a:p>
            <a:pPr>
              <a:lnSpc>
                <a:spcPct val="100000"/>
              </a:lnSpc>
            </a:pPr>
            <a:endParaRPr lang="en-US" b="1" dirty="0">
              <a:latin typeface="Times New Roman" panose="02020603050405020304" pitchFamily="18" charset="0"/>
              <a:cs typeface="Times New Roman" panose="02020603050405020304" pitchFamily="18" charset="0"/>
            </a:endParaRPr>
          </a:p>
          <a:p>
            <a:pPr>
              <a:lnSpc>
                <a:spcPct val="100000"/>
              </a:lnSpc>
            </a:pPr>
            <a:r>
              <a:rPr lang="en-US" b="1" dirty="0">
                <a:latin typeface="Times New Roman" panose="02020603050405020304" pitchFamily="18" charset="0"/>
                <a:cs typeface="Times New Roman" panose="02020603050405020304" pitchFamily="18" charset="0"/>
              </a:rPr>
              <a:t>Treatment summary:</a:t>
            </a:r>
          </a:p>
          <a:p>
            <a:pPr marL="0" indent="0">
              <a:lnSpc>
                <a:spcPct val="100000"/>
              </a:lnSpc>
              <a:buNone/>
            </a:pPr>
            <a:endParaRPr lang="en-US" dirty="0">
              <a:latin typeface="Times New Roman" panose="02020603050405020304" pitchFamily="18" charset="0"/>
              <a:cs typeface="Times New Roman" panose="02020603050405020304" pitchFamily="18" charset="0"/>
            </a:endParaRPr>
          </a:p>
          <a:p>
            <a:pPr>
              <a:lnSpc>
                <a:spcPct val="100000"/>
              </a:lnSpc>
            </a:pPr>
            <a:r>
              <a:rPr lang="en-US" b="1" dirty="0">
                <a:latin typeface="Times New Roman" panose="02020603050405020304" pitchFamily="18" charset="0"/>
                <a:cs typeface="Times New Roman" panose="02020603050405020304" pitchFamily="18" charset="0"/>
              </a:rPr>
              <a:t>Expected treatment time</a:t>
            </a:r>
            <a:endParaRPr lang="en-US" dirty="0">
              <a:latin typeface="Times New Roman" panose="02020603050405020304" pitchFamily="18" charset="0"/>
              <a:cs typeface="Times New Roman" panose="02020603050405020304" pitchFamily="18" charset="0"/>
            </a:endParaRPr>
          </a:p>
          <a:p>
            <a:pPr>
              <a:lnSpc>
                <a:spcPct val="100000"/>
              </a:lnSpc>
            </a:pPr>
            <a:r>
              <a:rPr lang="en-US" b="1" dirty="0">
                <a:latin typeface="Times New Roman" panose="02020603050405020304" pitchFamily="18" charset="0"/>
                <a:cs typeface="Times New Roman" panose="02020603050405020304" pitchFamily="18" charset="0"/>
              </a:rPr>
              <a:t>Retention plan</a:t>
            </a:r>
            <a:r>
              <a:rPr lang="en-US" dirty="0">
                <a:latin typeface="Times New Roman" panose="02020603050405020304" pitchFamily="18" charset="0"/>
                <a:cs typeface="Times New Roman" panose="02020603050405020304"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773451471"/>
              </p:ext>
            </p:extLst>
          </p:nvPr>
        </p:nvGraphicFramePr>
        <p:xfrm>
          <a:off x="3396607" y="6277704"/>
          <a:ext cx="10000636" cy="3360972"/>
        </p:xfrm>
        <a:graphic>
          <a:graphicData uri="http://schemas.openxmlformats.org/drawingml/2006/table">
            <a:tbl>
              <a:tblPr firstRow="1" bandRow="1">
                <a:tableStyleId>{5202B0CA-FC54-4496-8BCA-5EF66A818D29}</a:tableStyleId>
              </a:tblPr>
              <a:tblGrid>
                <a:gridCol w="5000318">
                  <a:extLst>
                    <a:ext uri="{9D8B030D-6E8A-4147-A177-3AD203B41FA5}">
                      <a16:colId xmlns:a16="http://schemas.microsoft.com/office/drawing/2014/main" val="3191998888"/>
                    </a:ext>
                  </a:extLst>
                </a:gridCol>
                <a:gridCol w="5000318">
                  <a:extLst>
                    <a:ext uri="{9D8B030D-6E8A-4147-A177-3AD203B41FA5}">
                      <a16:colId xmlns:a16="http://schemas.microsoft.com/office/drawing/2014/main" val="1280705806"/>
                    </a:ext>
                  </a:extLst>
                </a:gridCol>
              </a:tblGrid>
              <a:tr h="783322">
                <a:tc>
                  <a:txBody>
                    <a:bodyPr/>
                    <a:lstStyle/>
                    <a:p>
                      <a:pPr algn="ctr"/>
                      <a:r>
                        <a:rPr lang="en-US" sz="2800" dirty="0">
                          <a:latin typeface="Times New Roman" panose="02020603050405020304" pitchFamily="18" charset="0"/>
                          <a:cs typeface="Times New Roman" panose="02020603050405020304" pitchFamily="18" charset="0"/>
                        </a:rPr>
                        <a:t>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a:latin typeface="Times New Roman" panose="02020603050405020304" pitchFamily="18" charset="0"/>
                          <a:cs typeface="Times New Roman" panose="02020603050405020304" pitchFamily="18" charset="0"/>
                        </a:rPr>
                        <a:t>Disadvantages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7877605"/>
                  </a:ext>
                </a:extLst>
              </a:tr>
              <a:tr h="2577650">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1888543"/>
                  </a:ext>
                </a:extLst>
              </a:tr>
            </a:tbl>
          </a:graphicData>
        </a:graphic>
      </p:graphicFrame>
    </p:spTree>
    <p:extLst>
      <p:ext uri="{BB962C8B-B14F-4D97-AF65-F5344CB8AC3E}">
        <p14:creationId xmlns:p14="http://schemas.microsoft.com/office/powerpoint/2010/main" val="280838722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38E3FF8-3238-DE48-BAF0-8ED25B603864}"/>
              </a:ext>
            </a:extLst>
          </p:cNvPr>
          <p:cNvSpPr>
            <a:spLocks noGrp="1"/>
          </p:cNvSpPr>
          <p:nvPr>
            <p:ph sz="half" idx="2"/>
          </p:nvPr>
        </p:nvSpPr>
        <p:spPr>
          <a:xfrm>
            <a:off x="1089025" y="1679335"/>
            <a:ext cx="15125700" cy="7539615"/>
          </a:xfrm>
        </p:spPr>
        <p:txBody>
          <a:bodyPr>
            <a:normAutofit/>
          </a:bodyPr>
          <a:lstStyle/>
          <a:p>
            <a:pPr marL="0" indent="0">
              <a:lnSpc>
                <a:spcPct val="150000"/>
              </a:lnSpc>
              <a:buNone/>
            </a:pPr>
            <a:r>
              <a:rPr lang="en-US" sz="3600" dirty="0">
                <a:latin typeface="Times New Roman" panose="02020603050405020304" pitchFamily="18" charset="0"/>
                <a:cs typeface="Times New Roman" panose="02020603050405020304" pitchFamily="18" charset="0"/>
              </a:rPr>
              <a:t>Rationale:</a:t>
            </a:r>
          </a:p>
          <a:p>
            <a:pPr marL="0" indent="0">
              <a:lnSpc>
                <a:spcPct val="150000"/>
              </a:lnSpc>
              <a:buNone/>
            </a:pPr>
            <a:endParaRPr lang="en-US" sz="3600" dirty="0">
              <a:latin typeface="Times New Roman" panose="02020603050405020304" pitchFamily="18" charset="0"/>
              <a:cs typeface="Times New Roman" panose="02020603050405020304" pitchFamily="18" charset="0"/>
            </a:endParaRPr>
          </a:p>
          <a:p>
            <a:pPr marL="0" indent="0">
              <a:lnSpc>
                <a:spcPct val="150000"/>
              </a:lnSpc>
              <a:buNone/>
            </a:pPr>
            <a:endParaRPr lang="en-US" sz="3600" dirty="0">
              <a:latin typeface="Times New Roman" panose="02020603050405020304" pitchFamily="18" charset="0"/>
              <a:cs typeface="Times New Roman" panose="02020603050405020304" pitchFamily="18" charset="0"/>
            </a:endParaRPr>
          </a:p>
          <a:p>
            <a:pPr marL="0" indent="0">
              <a:lnSpc>
                <a:spcPct val="150000"/>
              </a:lnSpc>
              <a:buNone/>
            </a:pPr>
            <a:endParaRPr lang="en-US" sz="3600" dirty="0">
              <a:latin typeface="Times New Roman" panose="02020603050405020304" pitchFamily="18" charset="0"/>
              <a:cs typeface="Times New Roman" panose="02020603050405020304" pitchFamily="18" charset="0"/>
            </a:endParaRPr>
          </a:p>
          <a:p>
            <a:pPr marL="0" indent="0">
              <a:lnSpc>
                <a:spcPct val="150000"/>
              </a:lnSpc>
              <a:buNone/>
            </a:pPr>
            <a:r>
              <a:rPr lang="en-US" sz="3600">
                <a:latin typeface="Times New Roman" panose="02020603050405020304" pitchFamily="18" charset="0"/>
                <a:cs typeface="Times New Roman" panose="02020603050405020304" pitchFamily="18" charset="0"/>
              </a:rPr>
              <a:t>Prognosis: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73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92143" y="735980"/>
            <a:ext cx="15690803" cy="1334018"/>
          </a:xfrm>
        </p:spPr>
        <p:txBody>
          <a:bodyPr>
            <a:normAutofit/>
          </a:bodyPr>
          <a:lstStyle/>
          <a:p>
            <a:r>
              <a:rPr lang="en-US" sz="6000" dirty="0">
                <a:latin typeface="+mn-lt"/>
              </a:rPr>
              <a:t>Interdisciplinary Management &amp; Documentation</a:t>
            </a:r>
            <a:endParaRPr lang="en-US" dirty="0">
              <a:latin typeface="+mn-lt"/>
            </a:endParaRPr>
          </a:p>
        </p:txBody>
      </p:sp>
      <p:sp>
        <p:nvSpPr>
          <p:cNvPr id="8" name="Content Placeholder 7"/>
          <p:cNvSpPr>
            <a:spLocks noGrp="1"/>
          </p:cNvSpPr>
          <p:nvPr>
            <p:ph idx="1"/>
          </p:nvPr>
        </p:nvSpPr>
        <p:spPr/>
        <p:txBody>
          <a:bodyPr/>
          <a:lstStyle/>
          <a:p>
            <a:endParaRPr lang="en-US"/>
          </a:p>
        </p:txBody>
      </p:sp>
    </p:spTree>
    <p:extLst>
      <p:ext uri="{BB962C8B-B14F-4D97-AF65-F5344CB8AC3E}">
        <p14:creationId xmlns:p14="http://schemas.microsoft.com/office/powerpoint/2010/main" val="426512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A2C0-C144-174A-9FA9-DE111983876D}"/>
              </a:ext>
            </a:extLst>
          </p:cNvPr>
          <p:cNvSpPr>
            <a:spLocks noGrp="1"/>
          </p:cNvSpPr>
          <p:nvPr>
            <p:ph type="title"/>
          </p:nvPr>
        </p:nvSpPr>
        <p:spPr/>
        <p:txBody>
          <a:bodyPr>
            <a:normAutofit/>
          </a:bodyPr>
          <a:lstStyle/>
          <a:p>
            <a:r>
              <a:rPr lang="en-US" sz="6000" dirty="0">
                <a:latin typeface="+mn-lt"/>
              </a:rPr>
              <a:t>Mechanics: </a:t>
            </a:r>
            <a:r>
              <a:rPr lang="en-US" sz="4000" dirty="0">
                <a:latin typeface="+mn-lt"/>
              </a:rPr>
              <a:t>(give details in order of use as planned)</a:t>
            </a:r>
          </a:p>
        </p:txBody>
      </p:sp>
      <p:sp>
        <p:nvSpPr>
          <p:cNvPr id="3" name="Content Placeholder 2">
            <a:extLst>
              <a:ext uri="{FF2B5EF4-FFF2-40B4-BE49-F238E27FC236}">
                <a16:creationId xmlns:a16="http://schemas.microsoft.com/office/drawing/2014/main" id="{9CA8166E-A53D-9143-ACE0-95543042AD9D}"/>
              </a:ext>
            </a:extLst>
          </p:cNvPr>
          <p:cNvSpPr>
            <a:spLocks noGrp="1"/>
          </p:cNvSpPr>
          <p:nvPr>
            <p:ph idx="1"/>
          </p:nvPr>
        </p:nvSpPr>
        <p:spPr>
          <a:xfrm>
            <a:off x="1192143" y="2281651"/>
            <a:ext cx="14955977" cy="6188570"/>
          </a:xfrm>
        </p:spPr>
        <p:txBody>
          <a:bodyPr>
            <a:noAutofit/>
          </a:bodyPr>
          <a:lstStyle/>
          <a:p>
            <a:pPr>
              <a:lnSpc>
                <a:spcPct val="150000"/>
              </a:lnSpc>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770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Mechanics, part 2:</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4793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0742" y="1443704"/>
            <a:ext cx="386080" cy="191505"/>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Class:</a:t>
            </a:r>
            <a:endParaRPr sz="1164">
              <a:latin typeface="Times New Roman"/>
              <a:cs typeface="Times New Roman"/>
            </a:endParaRPr>
          </a:p>
        </p:txBody>
      </p:sp>
      <p:sp>
        <p:nvSpPr>
          <p:cNvPr id="3" name="object 3"/>
          <p:cNvSpPr/>
          <p:nvPr/>
        </p:nvSpPr>
        <p:spPr>
          <a:xfrm>
            <a:off x="5420729" y="3063591"/>
            <a:ext cx="6502400" cy="0"/>
          </a:xfrm>
          <a:custGeom>
            <a:avLst/>
            <a:gdLst/>
            <a:ahLst/>
            <a:cxnLst/>
            <a:rect l="l" t="t" r="r" b="b"/>
            <a:pathLst>
              <a:path w="6705600">
                <a:moveTo>
                  <a:pt x="0" y="0"/>
                </a:moveTo>
                <a:lnTo>
                  <a:pt x="6705600" y="0"/>
                </a:lnTo>
              </a:path>
            </a:pathLst>
          </a:custGeom>
          <a:ln w="7467">
            <a:solidFill>
              <a:srgbClr val="000000"/>
            </a:solidFill>
          </a:ln>
        </p:spPr>
        <p:txBody>
          <a:bodyPr wrap="square" lIns="0" tIns="0" rIns="0" bIns="0" rtlCol="0"/>
          <a:lstStyle/>
          <a:p>
            <a:endParaRPr sz="1745"/>
          </a:p>
        </p:txBody>
      </p:sp>
      <p:grpSp>
        <p:nvGrpSpPr>
          <p:cNvPr id="4" name="object 4"/>
          <p:cNvGrpSpPr/>
          <p:nvPr/>
        </p:nvGrpSpPr>
        <p:grpSpPr>
          <a:xfrm>
            <a:off x="8448063" y="548024"/>
            <a:ext cx="503690" cy="1956878"/>
            <a:chOff x="3657193" y="565150"/>
            <a:chExt cx="519430" cy="2018030"/>
          </a:xfrm>
        </p:grpSpPr>
        <p:pic>
          <p:nvPicPr>
            <p:cNvPr id="5" name="object 5"/>
            <p:cNvPicPr/>
            <p:nvPr/>
          </p:nvPicPr>
          <p:blipFill>
            <a:blip r:embed="rId2" cstate="print"/>
            <a:stretch>
              <a:fillRect/>
            </a:stretch>
          </p:blipFill>
          <p:spPr>
            <a:xfrm>
              <a:off x="3695293" y="565150"/>
              <a:ext cx="480872" cy="945946"/>
            </a:xfrm>
            <a:prstGeom prst="rect">
              <a:avLst/>
            </a:prstGeom>
          </p:spPr>
        </p:pic>
        <p:pic>
          <p:nvPicPr>
            <p:cNvPr id="6" name="object 6"/>
            <p:cNvPicPr/>
            <p:nvPr/>
          </p:nvPicPr>
          <p:blipFill>
            <a:blip r:embed="rId3" cstate="print"/>
            <a:stretch>
              <a:fillRect/>
            </a:stretch>
          </p:blipFill>
          <p:spPr>
            <a:xfrm>
              <a:off x="3657193" y="2540492"/>
              <a:ext cx="414064" cy="42687"/>
            </a:xfrm>
            <a:prstGeom prst="rect">
              <a:avLst/>
            </a:prstGeom>
          </p:spPr>
        </p:pic>
      </p:grpSp>
      <p:grpSp>
        <p:nvGrpSpPr>
          <p:cNvPr id="7" name="object 7"/>
          <p:cNvGrpSpPr/>
          <p:nvPr/>
        </p:nvGrpSpPr>
        <p:grpSpPr>
          <a:xfrm>
            <a:off x="8494992" y="3143110"/>
            <a:ext cx="1627447" cy="975360"/>
            <a:chOff x="3705586" y="3241332"/>
            <a:chExt cx="1678305" cy="1005840"/>
          </a:xfrm>
        </p:grpSpPr>
        <p:pic>
          <p:nvPicPr>
            <p:cNvPr id="8" name="object 8"/>
            <p:cNvPicPr/>
            <p:nvPr/>
          </p:nvPicPr>
          <p:blipFill>
            <a:blip r:embed="rId4" cstate="print"/>
            <a:stretch>
              <a:fillRect/>
            </a:stretch>
          </p:blipFill>
          <p:spPr>
            <a:xfrm>
              <a:off x="3705586" y="3326942"/>
              <a:ext cx="432479" cy="22667"/>
            </a:xfrm>
            <a:prstGeom prst="rect">
              <a:avLst/>
            </a:prstGeom>
          </p:spPr>
        </p:pic>
        <p:pic>
          <p:nvPicPr>
            <p:cNvPr id="9" name="object 9"/>
            <p:cNvPicPr/>
            <p:nvPr/>
          </p:nvPicPr>
          <p:blipFill>
            <a:blip r:embed="rId5" cstate="print"/>
            <a:stretch>
              <a:fillRect/>
            </a:stretch>
          </p:blipFill>
          <p:spPr>
            <a:xfrm>
              <a:off x="4940647" y="4020019"/>
              <a:ext cx="442920" cy="136913"/>
            </a:xfrm>
            <a:prstGeom prst="rect">
              <a:avLst/>
            </a:prstGeom>
          </p:spPr>
        </p:pic>
        <p:pic>
          <p:nvPicPr>
            <p:cNvPr id="10" name="object 10"/>
            <p:cNvPicPr/>
            <p:nvPr/>
          </p:nvPicPr>
          <p:blipFill>
            <a:blip r:embed="rId6" cstate="print"/>
            <a:stretch>
              <a:fillRect/>
            </a:stretch>
          </p:blipFill>
          <p:spPr>
            <a:xfrm>
              <a:off x="3933663" y="4026069"/>
              <a:ext cx="389678" cy="151472"/>
            </a:xfrm>
            <a:prstGeom prst="rect">
              <a:avLst/>
            </a:prstGeom>
          </p:spPr>
        </p:pic>
        <p:pic>
          <p:nvPicPr>
            <p:cNvPr id="11" name="object 11"/>
            <p:cNvPicPr/>
            <p:nvPr/>
          </p:nvPicPr>
          <p:blipFill>
            <a:blip r:embed="rId7" cstate="print"/>
            <a:stretch>
              <a:fillRect/>
            </a:stretch>
          </p:blipFill>
          <p:spPr>
            <a:xfrm>
              <a:off x="4339323" y="3241332"/>
              <a:ext cx="596519" cy="1005751"/>
            </a:xfrm>
            <a:prstGeom prst="rect">
              <a:avLst/>
            </a:prstGeom>
          </p:spPr>
        </p:pic>
        <p:sp>
          <p:nvSpPr>
            <p:cNvPr id="12" name="object 12"/>
            <p:cNvSpPr/>
            <p:nvPr/>
          </p:nvSpPr>
          <p:spPr>
            <a:xfrm>
              <a:off x="3960215" y="3700170"/>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3" name="object 13"/>
            <p:cNvSpPr/>
            <p:nvPr/>
          </p:nvSpPr>
          <p:spPr>
            <a:xfrm>
              <a:off x="3966565" y="3706520"/>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4" name="object 14"/>
            <p:cNvSpPr/>
            <p:nvPr/>
          </p:nvSpPr>
          <p:spPr>
            <a:xfrm>
              <a:off x="4944427" y="3703497"/>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5" name="object 15"/>
            <p:cNvSpPr/>
            <p:nvPr/>
          </p:nvSpPr>
          <p:spPr>
            <a:xfrm>
              <a:off x="4950777" y="3709847"/>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6" name="object 16"/>
            <p:cNvSpPr/>
            <p:nvPr/>
          </p:nvSpPr>
          <p:spPr>
            <a:xfrm>
              <a:off x="3945345" y="3324009"/>
              <a:ext cx="360045" cy="288290"/>
            </a:xfrm>
            <a:custGeom>
              <a:avLst/>
              <a:gdLst/>
              <a:ahLst/>
              <a:cxnLst/>
              <a:rect l="l" t="t" r="r" b="b"/>
              <a:pathLst>
                <a:path w="360045"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17" name="object 17"/>
            <p:cNvSpPr/>
            <p:nvPr/>
          </p:nvSpPr>
          <p:spPr>
            <a:xfrm>
              <a:off x="3951695" y="3330359"/>
              <a:ext cx="347345" cy="275590"/>
            </a:xfrm>
            <a:custGeom>
              <a:avLst/>
              <a:gdLst/>
              <a:ahLst/>
              <a:cxnLst/>
              <a:rect l="l" t="t" r="r" b="b"/>
              <a:pathLst>
                <a:path w="347345"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8" name="object 18"/>
            <p:cNvSpPr/>
            <p:nvPr/>
          </p:nvSpPr>
          <p:spPr>
            <a:xfrm>
              <a:off x="4955706" y="3330651"/>
              <a:ext cx="360045" cy="288290"/>
            </a:xfrm>
            <a:custGeom>
              <a:avLst/>
              <a:gdLst/>
              <a:ahLst/>
              <a:cxnLst/>
              <a:rect l="l" t="t" r="r" b="b"/>
              <a:pathLst>
                <a:path w="360045"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19" name="object 19"/>
            <p:cNvSpPr/>
            <p:nvPr/>
          </p:nvSpPr>
          <p:spPr>
            <a:xfrm>
              <a:off x="4962056" y="3337001"/>
              <a:ext cx="347345" cy="275590"/>
            </a:xfrm>
            <a:custGeom>
              <a:avLst/>
              <a:gdLst/>
              <a:ahLst/>
              <a:cxnLst/>
              <a:rect l="l" t="t" r="r" b="b"/>
              <a:pathLst>
                <a:path w="347345"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20" name="object 20"/>
          <p:cNvGrpSpPr/>
          <p:nvPr/>
        </p:nvGrpSpPr>
        <p:grpSpPr>
          <a:xfrm>
            <a:off x="8448064" y="5131179"/>
            <a:ext cx="1030778" cy="51724"/>
            <a:chOff x="3657193" y="5291529"/>
            <a:chExt cx="1062990" cy="53340"/>
          </a:xfrm>
        </p:grpSpPr>
        <p:pic>
          <p:nvPicPr>
            <p:cNvPr id="21" name="object 21"/>
            <p:cNvPicPr/>
            <p:nvPr/>
          </p:nvPicPr>
          <p:blipFill>
            <a:blip r:embed="rId8" cstate="print"/>
            <a:stretch>
              <a:fillRect/>
            </a:stretch>
          </p:blipFill>
          <p:spPr>
            <a:xfrm>
              <a:off x="3657193" y="5302292"/>
              <a:ext cx="414064" cy="42376"/>
            </a:xfrm>
            <a:prstGeom prst="rect">
              <a:avLst/>
            </a:prstGeom>
          </p:spPr>
        </p:pic>
        <p:pic>
          <p:nvPicPr>
            <p:cNvPr id="22" name="object 22"/>
            <p:cNvPicPr/>
            <p:nvPr/>
          </p:nvPicPr>
          <p:blipFill>
            <a:blip r:embed="rId9" cstate="print"/>
            <a:stretch>
              <a:fillRect/>
            </a:stretch>
          </p:blipFill>
          <p:spPr>
            <a:xfrm>
              <a:off x="4450664" y="5291529"/>
              <a:ext cx="269316" cy="53138"/>
            </a:xfrm>
            <a:prstGeom prst="rect">
              <a:avLst/>
            </a:prstGeom>
          </p:spPr>
        </p:pic>
      </p:grpSp>
      <p:grpSp>
        <p:nvGrpSpPr>
          <p:cNvPr id="23" name="object 23"/>
          <p:cNvGrpSpPr/>
          <p:nvPr/>
        </p:nvGrpSpPr>
        <p:grpSpPr>
          <a:xfrm>
            <a:off x="5470200" y="6289828"/>
            <a:ext cx="6477154" cy="61576"/>
            <a:chOff x="586270" y="6486385"/>
            <a:chExt cx="6679565" cy="63500"/>
          </a:xfrm>
        </p:grpSpPr>
        <p:pic>
          <p:nvPicPr>
            <p:cNvPr id="24" name="object 24"/>
            <p:cNvPicPr/>
            <p:nvPr/>
          </p:nvPicPr>
          <p:blipFill>
            <a:blip r:embed="rId4" cstate="print"/>
            <a:stretch>
              <a:fillRect/>
            </a:stretch>
          </p:blipFill>
          <p:spPr>
            <a:xfrm>
              <a:off x="3705586" y="6527190"/>
              <a:ext cx="432479" cy="22667"/>
            </a:xfrm>
            <a:prstGeom prst="rect">
              <a:avLst/>
            </a:prstGeom>
          </p:spPr>
        </p:pic>
        <p:sp>
          <p:nvSpPr>
            <p:cNvPr id="25" name="object 25"/>
            <p:cNvSpPr/>
            <p:nvPr/>
          </p:nvSpPr>
          <p:spPr>
            <a:xfrm>
              <a:off x="586270" y="6490195"/>
              <a:ext cx="6679565" cy="0"/>
            </a:xfrm>
            <a:custGeom>
              <a:avLst/>
              <a:gdLst/>
              <a:ahLst/>
              <a:cxnLst/>
              <a:rect l="l" t="t" r="r" b="b"/>
              <a:pathLst>
                <a:path w="6679565">
                  <a:moveTo>
                    <a:pt x="0" y="0"/>
                  </a:moveTo>
                  <a:lnTo>
                    <a:pt x="6679539" y="0"/>
                  </a:lnTo>
                </a:path>
              </a:pathLst>
            </a:custGeom>
            <a:ln w="7620">
              <a:solidFill>
                <a:srgbClr val="000000"/>
              </a:solidFill>
            </a:ln>
          </p:spPr>
          <p:txBody>
            <a:bodyPr wrap="square" lIns="0" tIns="0" rIns="0" bIns="0" rtlCol="0"/>
            <a:lstStyle/>
            <a:p>
              <a:endParaRPr sz="1745"/>
            </a:p>
          </p:txBody>
        </p:sp>
      </p:grpSp>
      <p:grpSp>
        <p:nvGrpSpPr>
          <p:cNvPr id="26" name="object 26"/>
          <p:cNvGrpSpPr/>
          <p:nvPr/>
        </p:nvGrpSpPr>
        <p:grpSpPr>
          <a:xfrm>
            <a:off x="7160271" y="6407154"/>
            <a:ext cx="3062162" cy="2306628"/>
            <a:chOff x="2329155" y="6607378"/>
            <a:chExt cx="3157855" cy="2378710"/>
          </a:xfrm>
        </p:grpSpPr>
        <p:pic>
          <p:nvPicPr>
            <p:cNvPr id="27" name="object 27"/>
            <p:cNvPicPr/>
            <p:nvPr/>
          </p:nvPicPr>
          <p:blipFill>
            <a:blip r:embed="rId10" cstate="print"/>
            <a:stretch>
              <a:fillRect/>
            </a:stretch>
          </p:blipFill>
          <p:spPr>
            <a:xfrm>
              <a:off x="3657193" y="7450485"/>
              <a:ext cx="432482" cy="22664"/>
            </a:xfrm>
            <a:prstGeom prst="rect">
              <a:avLst/>
            </a:prstGeom>
          </p:spPr>
        </p:pic>
        <p:pic>
          <p:nvPicPr>
            <p:cNvPr id="28" name="object 28"/>
            <p:cNvPicPr/>
            <p:nvPr/>
          </p:nvPicPr>
          <p:blipFill>
            <a:blip r:embed="rId8" cstate="print"/>
            <a:stretch>
              <a:fillRect/>
            </a:stretch>
          </p:blipFill>
          <p:spPr>
            <a:xfrm>
              <a:off x="3657193" y="8502540"/>
              <a:ext cx="414065" cy="42527"/>
            </a:xfrm>
            <a:prstGeom prst="rect">
              <a:avLst/>
            </a:prstGeom>
          </p:spPr>
        </p:pic>
        <p:pic>
          <p:nvPicPr>
            <p:cNvPr id="29" name="object 29"/>
            <p:cNvPicPr/>
            <p:nvPr/>
          </p:nvPicPr>
          <p:blipFill>
            <a:blip r:embed="rId6" cstate="print"/>
            <a:stretch>
              <a:fillRect/>
            </a:stretch>
          </p:blipFill>
          <p:spPr>
            <a:xfrm>
              <a:off x="2366243" y="8002920"/>
              <a:ext cx="389678" cy="151472"/>
            </a:xfrm>
            <a:prstGeom prst="rect">
              <a:avLst/>
            </a:prstGeom>
          </p:spPr>
        </p:pic>
        <p:pic>
          <p:nvPicPr>
            <p:cNvPr id="30" name="object 30"/>
            <p:cNvPicPr/>
            <p:nvPr/>
          </p:nvPicPr>
          <p:blipFill>
            <a:blip r:embed="rId5" cstate="print"/>
            <a:stretch>
              <a:fillRect/>
            </a:stretch>
          </p:blipFill>
          <p:spPr>
            <a:xfrm>
              <a:off x="5055542" y="8000090"/>
              <a:ext cx="430856" cy="136913"/>
            </a:xfrm>
            <a:prstGeom prst="rect">
              <a:avLst/>
            </a:prstGeom>
          </p:spPr>
        </p:pic>
        <p:pic>
          <p:nvPicPr>
            <p:cNvPr id="31" name="object 31"/>
            <p:cNvPicPr/>
            <p:nvPr/>
          </p:nvPicPr>
          <p:blipFill>
            <a:blip r:embed="rId6" cstate="print"/>
            <a:stretch>
              <a:fillRect/>
            </a:stretch>
          </p:blipFill>
          <p:spPr>
            <a:xfrm>
              <a:off x="4056618" y="7999753"/>
              <a:ext cx="389678" cy="151472"/>
            </a:xfrm>
            <a:prstGeom prst="rect">
              <a:avLst/>
            </a:prstGeom>
          </p:spPr>
        </p:pic>
        <p:pic>
          <p:nvPicPr>
            <p:cNvPr id="32" name="object 32"/>
            <p:cNvPicPr/>
            <p:nvPr/>
          </p:nvPicPr>
          <p:blipFill>
            <a:blip r:embed="rId5" cstate="print"/>
            <a:stretch>
              <a:fillRect/>
            </a:stretch>
          </p:blipFill>
          <p:spPr>
            <a:xfrm>
              <a:off x="3326082" y="7091119"/>
              <a:ext cx="442920" cy="136913"/>
            </a:xfrm>
            <a:prstGeom prst="rect">
              <a:avLst/>
            </a:prstGeom>
          </p:spPr>
        </p:pic>
        <p:pic>
          <p:nvPicPr>
            <p:cNvPr id="33" name="object 33"/>
            <p:cNvPicPr/>
            <p:nvPr/>
          </p:nvPicPr>
          <p:blipFill>
            <a:blip r:embed="rId5" cstate="print"/>
            <a:stretch>
              <a:fillRect/>
            </a:stretch>
          </p:blipFill>
          <p:spPr>
            <a:xfrm>
              <a:off x="3352157" y="8016422"/>
              <a:ext cx="442920" cy="136913"/>
            </a:xfrm>
            <a:prstGeom prst="rect">
              <a:avLst/>
            </a:prstGeom>
          </p:spPr>
        </p:pic>
        <p:pic>
          <p:nvPicPr>
            <p:cNvPr id="34" name="object 34"/>
            <p:cNvPicPr/>
            <p:nvPr/>
          </p:nvPicPr>
          <p:blipFill>
            <a:blip r:embed="rId6" cstate="print"/>
            <a:stretch>
              <a:fillRect/>
            </a:stretch>
          </p:blipFill>
          <p:spPr>
            <a:xfrm>
              <a:off x="2329155" y="7090654"/>
              <a:ext cx="389678" cy="151472"/>
            </a:xfrm>
            <a:prstGeom prst="rect">
              <a:avLst/>
            </a:prstGeom>
          </p:spPr>
        </p:pic>
        <p:pic>
          <p:nvPicPr>
            <p:cNvPr id="35" name="object 35"/>
            <p:cNvPicPr/>
            <p:nvPr/>
          </p:nvPicPr>
          <p:blipFill>
            <a:blip r:embed="rId5" cstate="print"/>
            <a:stretch>
              <a:fillRect/>
            </a:stretch>
          </p:blipFill>
          <p:spPr>
            <a:xfrm>
              <a:off x="5037365" y="7102818"/>
              <a:ext cx="432411" cy="136913"/>
            </a:xfrm>
            <a:prstGeom prst="rect">
              <a:avLst/>
            </a:prstGeom>
          </p:spPr>
        </p:pic>
        <p:sp>
          <p:nvSpPr>
            <p:cNvPr id="36" name="object 36"/>
            <p:cNvSpPr/>
            <p:nvPr/>
          </p:nvSpPr>
          <p:spPr>
            <a:xfrm>
              <a:off x="2406987" y="8179777"/>
              <a:ext cx="347980" cy="275590"/>
            </a:xfrm>
            <a:custGeom>
              <a:avLst/>
              <a:gdLst/>
              <a:ahLst/>
              <a:cxnLst/>
              <a:rect l="l" t="t" r="r" b="b"/>
              <a:pathLst>
                <a:path w="347980"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37" name="object 37"/>
            <p:cNvSpPr/>
            <p:nvPr/>
          </p:nvSpPr>
          <p:spPr>
            <a:xfrm>
              <a:off x="2768714" y="7973618"/>
              <a:ext cx="596900" cy="1005840"/>
            </a:xfrm>
            <a:custGeom>
              <a:avLst/>
              <a:gdLst/>
              <a:ahLst/>
              <a:cxnLst/>
              <a:rect l="l" t="t" r="r" b="b"/>
              <a:pathLst>
                <a:path w="596900" h="1005840">
                  <a:moveTo>
                    <a:pt x="596531" y="0"/>
                  </a:moveTo>
                  <a:lnTo>
                    <a:pt x="0" y="0"/>
                  </a:lnTo>
                  <a:lnTo>
                    <a:pt x="0" y="1005751"/>
                  </a:lnTo>
                  <a:lnTo>
                    <a:pt x="596531" y="1005751"/>
                  </a:lnTo>
                  <a:lnTo>
                    <a:pt x="596531" y="0"/>
                  </a:lnTo>
                  <a:close/>
                </a:path>
              </a:pathLst>
            </a:custGeom>
            <a:solidFill>
              <a:srgbClr val="FFFFFF"/>
            </a:solidFill>
          </p:spPr>
          <p:txBody>
            <a:bodyPr wrap="square" lIns="0" tIns="0" rIns="0" bIns="0" rtlCol="0"/>
            <a:lstStyle/>
            <a:p>
              <a:endParaRPr sz="1745"/>
            </a:p>
          </p:txBody>
        </p:sp>
        <p:sp>
          <p:nvSpPr>
            <p:cNvPr id="38" name="object 38"/>
            <p:cNvSpPr/>
            <p:nvPr/>
          </p:nvSpPr>
          <p:spPr>
            <a:xfrm>
              <a:off x="2775064" y="7979968"/>
              <a:ext cx="584200" cy="993140"/>
            </a:xfrm>
            <a:custGeom>
              <a:avLst/>
              <a:gdLst/>
              <a:ahLst/>
              <a:cxnLst/>
              <a:rect l="l" t="t" r="r" b="b"/>
              <a:pathLst>
                <a:path w="584200" h="993140">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pic>
          <p:nvPicPr>
            <p:cNvPr id="39" name="object 39"/>
            <p:cNvPicPr/>
            <p:nvPr/>
          </p:nvPicPr>
          <p:blipFill>
            <a:blip r:embed="rId11" cstate="print"/>
            <a:stretch>
              <a:fillRect/>
            </a:stretch>
          </p:blipFill>
          <p:spPr>
            <a:xfrm>
              <a:off x="2842106" y="7998989"/>
              <a:ext cx="449747" cy="955019"/>
            </a:xfrm>
            <a:prstGeom prst="rect">
              <a:avLst/>
            </a:prstGeom>
          </p:spPr>
        </p:pic>
        <p:sp>
          <p:nvSpPr>
            <p:cNvPr id="40" name="object 40"/>
            <p:cNvSpPr/>
            <p:nvPr/>
          </p:nvSpPr>
          <p:spPr>
            <a:xfrm>
              <a:off x="2759290" y="6607378"/>
              <a:ext cx="596900" cy="1005840"/>
            </a:xfrm>
            <a:custGeom>
              <a:avLst/>
              <a:gdLst/>
              <a:ahLst/>
              <a:cxnLst/>
              <a:rect l="l" t="t" r="r" b="b"/>
              <a:pathLst>
                <a:path w="596900" h="1005840">
                  <a:moveTo>
                    <a:pt x="596531" y="0"/>
                  </a:moveTo>
                  <a:lnTo>
                    <a:pt x="0" y="0"/>
                  </a:lnTo>
                  <a:lnTo>
                    <a:pt x="0" y="1005751"/>
                  </a:lnTo>
                  <a:lnTo>
                    <a:pt x="596531" y="1005751"/>
                  </a:lnTo>
                  <a:lnTo>
                    <a:pt x="596531" y="0"/>
                  </a:lnTo>
                  <a:close/>
                </a:path>
              </a:pathLst>
            </a:custGeom>
            <a:solidFill>
              <a:srgbClr val="FFFFFF"/>
            </a:solidFill>
          </p:spPr>
          <p:txBody>
            <a:bodyPr wrap="square" lIns="0" tIns="0" rIns="0" bIns="0" rtlCol="0"/>
            <a:lstStyle/>
            <a:p>
              <a:endParaRPr sz="1745"/>
            </a:p>
          </p:txBody>
        </p:sp>
        <p:sp>
          <p:nvSpPr>
            <p:cNvPr id="41" name="object 41"/>
            <p:cNvSpPr/>
            <p:nvPr/>
          </p:nvSpPr>
          <p:spPr>
            <a:xfrm>
              <a:off x="2765640" y="6613728"/>
              <a:ext cx="584200" cy="993140"/>
            </a:xfrm>
            <a:custGeom>
              <a:avLst/>
              <a:gdLst/>
              <a:ahLst/>
              <a:cxnLst/>
              <a:rect l="l" t="t" r="r" b="b"/>
              <a:pathLst>
                <a:path w="584200" h="993140">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pic>
          <p:nvPicPr>
            <p:cNvPr id="42" name="object 42"/>
            <p:cNvPicPr/>
            <p:nvPr/>
          </p:nvPicPr>
          <p:blipFill>
            <a:blip r:embed="rId12" cstate="print"/>
            <a:stretch>
              <a:fillRect/>
            </a:stretch>
          </p:blipFill>
          <p:spPr>
            <a:xfrm>
              <a:off x="2898400" y="6632780"/>
              <a:ext cx="318312" cy="954938"/>
            </a:xfrm>
            <a:prstGeom prst="rect">
              <a:avLst/>
            </a:prstGeom>
          </p:spPr>
        </p:pic>
        <p:sp>
          <p:nvSpPr>
            <p:cNvPr id="43" name="object 43"/>
            <p:cNvSpPr/>
            <p:nvPr/>
          </p:nvSpPr>
          <p:spPr>
            <a:xfrm>
              <a:off x="2649311" y="7654454"/>
              <a:ext cx="419734" cy="275590"/>
            </a:xfrm>
            <a:custGeom>
              <a:avLst/>
              <a:gdLst/>
              <a:ahLst/>
              <a:cxnLst/>
              <a:rect l="l" t="t" r="r" b="b"/>
              <a:pathLst>
                <a:path w="419735" h="275590">
                  <a:moveTo>
                    <a:pt x="0" y="275297"/>
                  </a:moveTo>
                  <a:lnTo>
                    <a:pt x="419213" y="275297"/>
                  </a:lnTo>
                  <a:lnTo>
                    <a:pt x="419213" y="0"/>
                  </a:lnTo>
                  <a:lnTo>
                    <a:pt x="0" y="0"/>
                  </a:lnTo>
                  <a:lnTo>
                    <a:pt x="0" y="275297"/>
                  </a:lnTo>
                  <a:close/>
                </a:path>
              </a:pathLst>
            </a:custGeom>
            <a:ln w="12732">
              <a:solidFill>
                <a:srgbClr val="000000"/>
              </a:solidFill>
            </a:ln>
          </p:spPr>
          <p:txBody>
            <a:bodyPr wrap="square" lIns="0" tIns="0" rIns="0" bIns="0" rtlCol="0"/>
            <a:lstStyle/>
            <a:p>
              <a:endParaRPr sz="1745"/>
            </a:p>
          </p:txBody>
        </p:sp>
        <p:sp>
          <p:nvSpPr>
            <p:cNvPr id="44" name="object 44"/>
            <p:cNvSpPr/>
            <p:nvPr/>
          </p:nvSpPr>
          <p:spPr>
            <a:xfrm>
              <a:off x="3113311" y="7651460"/>
              <a:ext cx="347980" cy="274955"/>
            </a:xfrm>
            <a:custGeom>
              <a:avLst/>
              <a:gdLst/>
              <a:ahLst/>
              <a:cxnLst/>
              <a:rect l="l" t="t" r="r" b="b"/>
              <a:pathLst>
                <a:path w="347979" h="274954">
                  <a:moveTo>
                    <a:pt x="0" y="274632"/>
                  </a:moveTo>
                  <a:lnTo>
                    <a:pt x="347543" y="274632"/>
                  </a:lnTo>
                  <a:lnTo>
                    <a:pt x="347543" y="0"/>
                  </a:lnTo>
                  <a:lnTo>
                    <a:pt x="0" y="0"/>
                  </a:lnTo>
                  <a:lnTo>
                    <a:pt x="0" y="274632"/>
                  </a:lnTo>
                  <a:close/>
                </a:path>
              </a:pathLst>
            </a:custGeom>
            <a:ln w="13019">
              <a:solidFill>
                <a:srgbClr val="000000"/>
              </a:solidFill>
            </a:ln>
          </p:spPr>
          <p:txBody>
            <a:bodyPr wrap="square" lIns="0" tIns="0" rIns="0" bIns="0" rtlCol="0"/>
            <a:lstStyle/>
            <a:p>
              <a:endParaRPr sz="1745"/>
            </a:p>
          </p:txBody>
        </p:sp>
        <p:sp>
          <p:nvSpPr>
            <p:cNvPr id="45" name="object 45"/>
            <p:cNvSpPr/>
            <p:nvPr/>
          </p:nvSpPr>
          <p:spPr>
            <a:xfrm>
              <a:off x="2385931" y="7322375"/>
              <a:ext cx="347980" cy="275590"/>
            </a:xfrm>
            <a:custGeom>
              <a:avLst/>
              <a:gdLst/>
              <a:ahLst/>
              <a:cxnLst/>
              <a:rect l="l" t="t" r="r" b="b"/>
              <a:pathLst>
                <a:path w="347980" h="275590">
                  <a:moveTo>
                    <a:pt x="0" y="275297"/>
                  </a:moveTo>
                  <a:lnTo>
                    <a:pt x="347531" y="275297"/>
                  </a:lnTo>
                  <a:lnTo>
                    <a:pt x="347531"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46" name="object 46"/>
            <p:cNvSpPr/>
            <p:nvPr/>
          </p:nvSpPr>
          <p:spPr>
            <a:xfrm>
              <a:off x="3384583" y="7322375"/>
              <a:ext cx="347980" cy="275590"/>
            </a:xfrm>
            <a:custGeom>
              <a:avLst/>
              <a:gdLst/>
              <a:ahLst/>
              <a:cxnLst/>
              <a:rect l="l" t="t" r="r" b="b"/>
              <a:pathLst>
                <a:path w="347979" h="275590">
                  <a:moveTo>
                    <a:pt x="0" y="275297"/>
                  </a:moveTo>
                  <a:lnTo>
                    <a:pt x="347531" y="275297"/>
                  </a:lnTo>
                  <a:lnTo>
                    <a:pt x="347531"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47" name="object 47"/>
            <p:cNvSpPr/>
            <p:nvPr/>
          </p:nvSpPr>
          <p:spPr>
            <a:xfrm>
              <a:off x="3399137" y="8179777"/>
              <a:ext cx="347980" cy="275590"/>
            </a:xfrm>
            <a:custGeom>
              <a:avLst/>
              <a:gdLst/>
              <a:ahLst/>
              <a:cxnLst/>
              <a:rect l="l" t="t" r="r" b="b"/>
              <a:pathLst>
                <a:path w="347979"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pic>
          <p:nvPicPr>
            <p:cNvPr id="48" name="object 48"/>
            <p:cNvPicPr/>
            <p:nvPr/>
          </p:nvPicPr>
          <p:blipFill>
            <a:blip r:embed="rId13" cstate="print"/>
            <a:stretch>
              <a:fillRect/>
            </a:stretch>
          </p:blipFill>
          <p:spPr>
            <a:xfrm>
              <a:off x="4452162" y="6620674"/>
              <a:ext cx="596531" cy="1005751"/>
            </a:xfrm>
            <a:prstGeom prst="rect">
              <a:avLst/>
            </a:prstGeom>
          </p:spPr>
        </p:pic>
        <p:sp>
          <p:nvSpPr>
            <p:cNvPr id="49" name="object 49"/>
            <p:cNvSpPr/>
            <p:nvPr/>
          </p:nvSpPr>
          <p:spPr>
            <a:xfrm>
              <a:off x="4449304" y="7668844"/>
              <a:ext cx="546100" cy="247015"/>
            </a:xfrm>
            <a:custGeom>
              <a:avLst/>
              <a:gdLst/>
              <a:ahLst/>
              <a:cxnLst/>
              <a:rect l="l" t="t" r="r" b="b"/>
              <a:pathLst>
                <a:path w="546100" h="247015">
                  <a:moveTo>
                    <a:pt x="0" y="246519"/>
                  </a:moveTo>
                  <a:lnTo>
                    <a:pt x="545656" y="246519"/>
                  </a:lnTo>
                  <a:lnTo>
                    <a:pt x="545656" y="0"/>
                  </a:lnTo>
                  <a:lnTo>
                    <a:pt x="0" y="0"/>
                  </a:lnTo>
                  <a:lnTo>
                    <a:pt x="0" y="246519"/>
                  </a:lnTo>
                  <a:close/>
                </a:path>
              </a:pathLst>
            </a:custGeom>
            <a:ln w="12700">
              <a:solidFill>
                <a:srgbClr val="000000"/>
              </a:solidFill>
            </a:ln>
          </p:spPr>
          <p:txBody>
            <a:bodyPr wrap="square" lIns="0" tIns="0" rIns="0" bIns="0" rtlCol="0"/>
            <a:lstStyle/>
            <a:p>
              <a:endParaRPr sz="1745"/>
            </a:p>
          </p:txBody>
        </p:sp>
        <p:sp>
          <p:nvSpPr>
            <p:cNvPr id="50" name="object 50"/>
            <p:cNvSpPr/>
            <p:nvPr/>
          </p:nvSpPr>
          <p:spPr>
            <a:xfrm>
              <a:off x="4459897" y="7986620"/>
              <a:ext cx="584200" cy="993140"/>
            </a:xfrm>
            <a:custGeom>
              <a:avLst/>
              <a:gdLst/>
              <a:ahLst/>
              <a:cxnLst/>
              <a:rect l="l" t="t" r="r" b="b"/>
              <a:pathLst>
                <a:path w="584200" h="993140">
                  <a:moveTo>
                    <a:pt x="0" y="993051"/>
                  </a:moveTo>
                  <a:lnTo>
                    <a:pt x="583819" y="993051"/>
                  </a:lnTo>
                  <a:lnTo>
                    <a:pt x="583819" y="0"/>
                  </a:lnTo>
                  <a:lnTo>
                    <a:pt x="0" y="0"/>
                  </a:lnTo>
                  <a:lnTo>
                    <a:pt x="0" y="993051"/>
                  </a:lnTo>
                  <a:close/>
                </a:path>
              </a:pathLst>
            </a:custGeom>
            <a:ln w="12700">
              <a:solidFill>
                <a:srgbClr val="BFBFBF"/>
              </a:solidFill>
            </a:ln>
          </p:spPr>
          <p:txBody>
            <a:bodyPr wrap="square" lIns="0" tIns="0" rIns="0" bIns="0" rtlCol="0"/>
            <a:lstStyle/>
            <a:p>
              <a:endParaRPr sz="1745"/>
            </a:p>
          </p:txBody>
        </p:sp>
        <p:pic>
          <p:nvPicPr>
            <p:cNvPr id="51" name="object 51"/>
            <p:cNvPicPr/>
            <p:nvPr/>
          </p:nvPicPr>
          <p:blipFill>
            <a:blip r:embed="rId14" cstate="print"/>
            <a:stretch>
              <a:fillRect/>
            </a:stretch>
          </p:blipFill>
          <p:spPr>
            <a:xfrm>
              <a:off x="4614185" y="8005688"/>
              <a:ext cx="269626" cy="954925"/>
            </a:xfrm>
            <a:prstGeom prst="rect">
              <a:avLst/>
            </a:prstGeom>
          </p:spPr>
        </p:pic>
        <p:sp>
          <p:nvSpPr>
            <p:cNvPr id="52" name="object 52"/>
            <p:cNvSpPr/>
            <p:nvPr/>
          </p:nvSpPr>
          <p:spPr>
            <a:xfrm>
              <a:off x="4083832" y="7342327"/>
              <a:ext cx="347980" cy="275590"/>
            </a:xfrm>
            <a:custGeom>
              <a:avLst/>
              <a:gdLst/>
              <a:ahLst/>
              <a:cxnLst/>
              <a:rect l="l" t="t" r="r" b="b"/>
              <a:pathLst>
                <a:path w="347979"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53" name="object 53"/>
            <p:cNvSpPr/>
            <p:nvPr/>
          </p:nvSpPr>
          <p:spPr>
            <a:xfrm>
              <a:off x="4077177" y="8166480"/>
              <a:ext cx="347980" cy="275590"/>
            </a:xfrm>
            <a:custGeom>
              <a:avLst/>
              <a:gdLst/>
              <a:ahLst/>
              <a:cxnLst/>
              <a:rect l="l" t="t" r="r" b="b"/>
              <a:pathLst>
                <a:path w="347979"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54" name="object 54"/>
            <p:cNvSpPr/>
            <p:nvPr/>
          </p:nvSpPr>
          <p:spPr>
            <a:xfrm>
              <a:off x="5075892" y="7329017"/>
              <a:ext cx="347980" cy="275590"/>
            </a:xfrm>
            <a:custGeom>
              <a:avLst/>
              <a:gdLst/>
              <a:ahLst/>
              <a:cxnLst/>
              <a:rect l="l" t="t" r="r" b="b"/>
              <a:pathLst>
                <a:path w="347979" h="275590">
                  <a:moveTo>
                    <a:pt x="0" y="275310"/>
                  </a:moveTo>
                  <a:lnTo>
                    <a:pt x="347543" y="275310"/>
                  </a:lnTo>
                  <a:lnTo>
                    <a:pt x="347543" y="0"/>
                  </a:lnTo>
                  <a:lnTo>
                    <a:pt x="0" y="0"/>
                  </a:lnTo>
                  <a:lnTo>
                    <a:pt x="0" y="275310"/>
                  </a:lnTo>
                  <a:close/>
                </a:path>
              </a:pathLst>
            </a:custGeom>
            <a:ln w="12607">
              <a:solidFill>
                <a:srgbClr val="000000"/>
              </a:solidFill>
            </a:ln>
          </p:spPr>
          <p:txBody>
            <a:bodyPr wrap="square" lIns="0" tIns="0" rIns="0" bIns="0" rtlCol="0"/>
            <a:lstStyle/>
            <a:p>
              <a:endParaRPr sz="1745"/>
            </a:p>
          </p:txBody>
        </p:sp>
        <p:sp>
          <p:nvSpPr>
            <p:cNvPr id="55" name="object 55"/>
            <p:cNvSpPr/>
            <p:nvPr/>
          </p:nvSpPr>
          <p:spPr>
            <a:xfrm>
              <a:off x="5078661" y="8179777"/>
              <a:ext cx="347980" cy="275590"/>
            </a:xfrm>
            <a:custGeom>
              <a:avLst/>
              <a:gdLst/>
              <a:ahLst/>
              <a:cxnLst/>
              <a:rect l="l" t="t" r="r" b="b"/>
              <a:pathLst>
                <a:path w="347979"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grpSp>
      <p:sp>
        <p:nvSpPr>
          <p:cNvPr id="56" name="object 56"/>
          <p:cNvSpPr txBox="1"/>
          <p:nvPr/>
        </p:nvSpPr>
        <p:spPr>
          <a:xfrm>
            <a:off x="5428366" y="5478309"/>
            <a:ext cx="6310899" cy="700238"/>
          </a:xfrm>
          <a:prstGeom prst="rect">
            <a:avLst/>
          </a:prstGeom>
        </p:spPr>
        <p:txBody>
          <a:bodyPr vert="horz" wrap="square" lIns="0" tIns="55418" rIns="0" bIns="0" rtlCol="0">
            <a:spAutoFit/>
          </a:bodyPr>
          <a:lstStyle/>
          <a:p>
            <a:pPr marL="12315">
              <a:spcBef>
                <a:spcPts val="436"/>
              </a:spcBef>
            </a:pPr>
            <a:r>
              <a:rPr sz="776" dirty="0">
                <a:solidFill>
                  <a:srgbClr val="FF0000"/>
                </a:solidFill>
                <a:latin typeface="Times New Roman"/>
                <a:cs typeface="Times New Roman"/>
              </a:rPr>
              <a:t>*</a:t>
            </a:r>
            <a:r>
              <a:rPr sz="776" spc="-34" dirty="0">
                <a:solidFill>
                  <a:srgbClr val="FF0000"/>
                </a:solidFill>
                <a:latin typeface="Times New Roman"/>
                <a:cs typeface="Times New Roman"/>
              </a:rPr>
              <a:t> </a:t>
            </a:r>
            <a:r>
              <a:rPr sz="776" dirty="0">
                <a:solidFill>
                  <a:srgbClr val="FF0000"/>
                </a:solidFill>
                <a:latin typeface="Times New Roman"/>
                <a:cs typeface="Times New Roman"/>
              </a:rPr>
              <a:t>Red</a:t>
            </a:r>
            <a:r>
              <a:rPr sz="776" spc="-29" dirty="0">
                <a:solidFill>
                  <a:srgbClr val="FF0000"/>
                </a:solidFill>
                <a:latin typeface="Times New Roman"/>
                <a:cs typeface="Times New Roman"/>
              </a:rPr>
              <a:t> </a:t>
            </a:r>
            <a:r>
              <a:rPr sz="776" dirty="0">
                <a:solidFill>
                  <a:srgbClr val="FF0000"/>
                </a:solidFill>
                <a:latin typeface="Times New Roman"/>
                <a:cs typeface="Times New Roman"/>
              </a:rPr>
              <a:t>boxes:</a:t>
            </a:r>
            <a:r>
              <a:rPr sz="776" spc="-29" dirty="0">
                <a:solidFill>
                  <a:srgbClr val="FF0000"/>
                </a:solidFill>
                <a:latin typeface="Times New Roman"/>
                <a:cs typeface="Times New Roman"/>
              </a:rPr>
              <a:t> </a:t>
            </a:r>
            <a:r>
              <a:rPr sz="776" dirty="0">
                <a:solidFill>
                  <a:srgbClr val="FF0000"/>
                </a:solidFill>
                <a:latin typeface="Times New Roman"/>
                <a:cs typeface="Times New Roman"/>
              </a:rPr>
              <a:t>Growth</a:t>
            </a:r>
            <a:r>
              <a:rPr sz="776" spc="-29" dirty="0">
                <a:solidFill>
                  <a:srgbClr val="FF0000"/>
                </a:solidFill>
                <a:latin typeface="Times New Roman"/>
                <a:cs typeface="Times New Roman"/>
              </a:rPr>
              <a:t> </a:t>
            </a:r>
            <a:r>
              <a:rPr sz="776" dirty="0">
                <a:solidFill>
                  <a:srgbClr val="FF0000"/>
                </a:solidFill>
                <a:latin typeface="Times New Roman"/>
                <a:cs typeface="Times New Roman"/>
              </a:rPr>
              <a:t>or</a:t>
            </a:r>
            <a:r>
              <a:rPr sz="776" spc="-29" dirty="0">
                <a:solidFill>
                  <a:srgbClr val="FF0000"/>
                </a:solidFill>
                <a:latin typeface="Times New Roman"/>
                <a:cs typeface="Times New Roman"/>
              </a:rPr>
              <a:t> </a:t>
            </a:r>
            <a:r>
              <a:rPr sz="776" dirty="0">
                <a:solidFill>
                  <a:srgbClr val="FF0000"/>
                </a:solidFill>
                <a:latin typeface="Times New Roman"/>
                <a:cs typeface="Times New Roman"/>
              </a:rPr>
              <a:t>Surgery,</a:t>
            </a:r>
            <a:r>
              <a:rPr sz="776" spc="-29" dirty="0">
                <a:solidFill>
                  <a:srgbClr val="FF0000"/>
                </a:solidFill>
                <a:latin typeface="Times New Roman"/>
                <a:cs typeface="Times New Roman"/>
              </a:rPr>
              <a:t> </a:t>
            </a:r>
            <a:r>
              <a:rPr sz="776" dirty="0">
                <a:solidFill>
                  <a:srgbClr val="FF0000"/>
                </a:solidFill>
                <a:latin typeface="Times New Roman"/>
                <a:cs typeface="Times New Roman"/>
              </a:rPr>
              <a:t>Blue</a:t>
            </a:r>
            <a:r>
              <a:rPr sz="776" spc="-29" dirty="0">
                <a:solidFill>
                  <a:srgbClr val="FF0000"/>
                </a:solidFill>
                <a:latin typeface="Times New Roman"/>
                <a:cs typeface="Times New Roman"/>
              </a:rPr>
              <a:t> </a:t>
            </a:r>
            <a:r>
              <a:rPr sz="776" dirty="0">
                <a:solidFill>
                  <a:srgbClr val="FF0000"/>
                </a:solidFill>
                <a:latin typeface="Times New Roman"/>
                <a:cs typeface="Times New Roman"/>
              </a:rPr>
              <a:t>boxes:</a:t>
            </a:r>
            <a:r>
              <a:rPr sz="776" spc="-29" dirty="0">
                <a:solidFill>
                  <a:srgbClr val="FF0000"/>
                </a:solidFill>
                <a:latin typeface="Times New Roman"/>
                <a:cs typeface="Times New Roman"/>
              </a:rPr>
              <a:t> </a:t>
            </a:r>
            <a:r>
              <a:rPr sz="776" dirty="0">
                <a:solidFill>
                  <a:srgbClr val="FF0000"/>
                </a:solidFill>
                <a:latin typeface="Times New Roman"/>
                <a:cs typeface="Times New Roman"/>
              </a:rPr>
              <a:t>Dental</a:t>
            </a:r>
            <a:r>
              <a:rPr sz="776" spc="-29" dirty="0">
                <a:solidFill>
                  <a:srgbClr val="FF0000"/>
                </a:solidFill>
                <a:latin typeface="Times New Roman"/>
                <a:cs typeface="Times New Roman"/>
              </a:rPr>
              <a:t> </a:t>
            </a:r>
            <a:r>
              <a:rPr sz="776" spc="-10" dirty="0">
                <a:solidFill>
                  <a:srgbClr val="FF0000"/>
                </a:solidFill>
                <a:latin typeface="Times New Roman"/>
                <a:cs typeface="Times New Roman"/>
              </a:rPr>
              <a:t>movements</a:t>
            </a:r>
            <a:endParaRPr sz="776">
              <a:latin typeface="Times New Roman"/>
              <a:cs typeface="Times New Roman"/>
            </a:endParaRPr>
          </a:p>
          <a:p>
            <a:pPr marL="66502">
              <a:spcBef>
                <a:spcPts val="339"/>
              </a:spcBef>
            </a:pPr>
            <a:r>
              <a:rPr sz="776" dirty="0">
                <a:solidFill>
                  <a:srgbClr val="FF0000"/>
                </a:solidFill>
                <a:latin typeface="Times New Roman"/>
                <a:cs typeface="Times New Roman"/>
              </a:rPr>
              <a:t>The</a:t>
            </a:r>
            <a:r>
              <a:rPr sz="776" spc="15" dirty="0">
                <a:solidFill>
                  <a:srgbClr val="FF0000"/>
                </a:solidFill>
                <a:latin typeface="Times New Roman"/>
                <a:cs typeface="Times New Roman"/>
              </a:rPr>
              <a:t> </a:t>
            </a:r>
            <a:r>
              <a:rPr sz="776" dirty="0">
                <a:solidFill>
                  <a:srgbClr val="FF0000"/>
                </a:solidFill>
                <a:latin typeface="Times New Roman"/>
                <a:cs typeface="Times New Roman"/>
              </a:rPr>
              <a:t>box</a:t>
            </a:r>
            <a:r>
              <a:rPr sz="776" spc="19" dirty="0">
                <a:solidFill>
                  <a:srgbClr val="FF0000"/>
                </a:solidFill>
                <a:latin typeface="Times New Roman"/>
                <a:cs typeface="Times New Roman"/>
              </a:rPr>
              <a:t> </a:t>
            </a:r>
            <a:r>
              <a:rPr sz="776" dirty="0">
                <a:solidFill>
                  <a:srgbClr val="FF0000"/>
                </a:solidFill>
                <a:latin typeface="Times New Roman"/>
                <a:cs typeface="Times New Roman"/>
              </a:rPr>
              <a:t>above</a:t>
            </a:r>
            <a:r>
              <a:rPr sz="776" spc="19" dirty="0">
                <a:solidFill>
                  <a:srgbClr val="FF0000"/>
                </a:solidFill>
                <a:latin typeface="Times New Roman"/>
                <a:cs typeface="Times New Roman"/>
              </a:rPr>
              <a:t> </a:t>
            </a:r>
            <a:r>
              <a:rPr sz="776" dirty="0">
                <a:solidFill>
                  <a:srgbClr val="FF0000"/>
                </a:solidFill>
                <a:latin typeface="Times New Roman"/>
                <a:cs typeface="Times New Roman"/>
              </a:rPr>
              <a:t>or</a:t>
            </a:r>
            <a:r>
              <a:rPr sz="776" spc="19" dirty="0">
                <a:solidFill>
                  <a:srgbClr val="FF0000"/>
                </a:solidFill>
                <a:latin typeface="Times New Roman"/>
                <a:cs typeface="Times New Roman"/>
              </a:rPr>
              <a:t> </a:t>
            </a:r>
            <a:r>
              <a:rPr sz="776" dirty="0">
                <a:solidFill>
                  <a:srgbClr val="FF0000"/>
                </a:solidFill>
                <a:latin typeface="Times New Roman"/>
                <a:cs typeface="Times New Roman"/>
              </a:rPr>
              <a:t>below</a:t>
            </a:r>
            <a:r>
              <a:rPr sz="776" spc="19" dirty="0">
                <a:solidFill>
                  <a:srgbClr val="FF0000"/>
                </a:solidFill>
                <a:latin typeface="Times New Roman"/>
                <a:cs typeface="Times New Roman"/>
              </a:rPr>
              <a:t> </a:t>
            </a:r>
            <a:r>
              <a:rPr sz="776" dirty="0">
                <a:solidFill>
                  <a:srgbClr val="FF0000"/>
                </a:solidFill>
                <a:latin typeface="Times New Roman"/>
                <a:cs typeface="Times New Roman"/>
              </a:rPr>
              <a:t>the</a:t>
            </a:r>
            <a:r>
              <a:rPr sz="776" spc="19" dirty="0">
                <a:solidFill>
                  <a:srgbClr val="FF0000"/>
                </a:solidFill>
                <a:latin typeface="Times New Roman"/>
                <a:cs typeface="Times New Roman"/>
              </a:rPr>
              <a:t> </a:t>
            </a:r>
            <a:r>
              <a:rPr sz="776" dirty="0">
                <a:solidFill>
                  <a:srgbClr val="FF0000"/>
                </a:solidFill>
                <a:latin typeface="Times New Roman"/>
                <a:cs typeface="Times New Roman"/>
              </a:rPr>
              <a:t>arrow</a:t>
            </a:r>
            <a:r>
              <a:rPr sz="776" spc="19" dirty="0">
                <a:solidFill>
                  <a:srgbClr val="FF0000"/>
                </a:solidFill>
                <a:latin typeface="Times New Roman"/>
                <a:cs typeface="Times New Roman"/>
              </a:rPr>
              <a:t> </a:t>
            </a:r>
            <a:r>
              <a:rPr sz="776" dirty="0">
                <a:solidFill>
                  <a:srgbClr val="FF0000"/>
                </a:solidFill>
                <a:latin typeface="Times New Roman"/>
                <a:cs typeface="Times New Roman"/>
              </a:rPr>
              <a:t>is</a:t>
            </a:r>
            <a:r>
              <a:rPr sz="776" spc="19" dirty="0">
                <a:solidFill>
                  <a:srgbClr val="FF0000"/>
                </a:solidFill>
                <a:latin typeface="Times New Roman"/>
                <a:cs typeface="Times New Roman"/>
              </a:rPr>
              <a:t> </a:t>
            </a:r>
            <a:r>
              <a:rPr sz="776" dirty="0">
                <a:solidFill>
                  <a:srgbClr val="FF0000"/>
                </a:solidFill>
                <a:latin typeface="Times New Roman"/>
                <a:cs typeface="Times New Roman"/>
              </a:rPr>
              <a:t>to</a:t>
            </a:r>
            <a:r>
              <a:rPr sz="776" spc="15" dirty="0">
                <a:solidFill>
                  <a:srgbClr val="FF0000"/>
                </a:solidFill>
                <a:latin typeface="Times New Roman"/>
                <a:cs typeface="Times New Roman"/>
              </a:rPr>
              <a:t> </a:t>
            </a:r>
            <a:r>
              <a:rPr sz="776" dirty="0">
                <a:solidFill>
                  <a:srgbClr val="FF0000"/>
                </a:solidFill>
                <a:latin typeface="Times New Roman"/>
                <a:cs typeface="Times New Roman"/>
              </a:rPr>
              <a:t>indicate</a:t>
            </a:r>
            <a:r>
              <a:rPr sz="776" spc="19" dirty="0">
                <a:solidFill>
                  <a:srgbClr val="FF0000"/>
                </a:solidFill>
                <a:latin typeface="Times New Roman"/>
                <a:cs typeface="Times New Roman"/>
              </a:rPr>
              <a:t> </a:t>
            </a:r>
            <a:r>
              <a:rPr sz="776" dirty="0">
                <a:solidFill>
                  <a:srgbClr val="FF0000"/>
                </a:solidFill>
                <a:latin typeface="Times New Roman"/>
                <a:cs typeface="Times New Roman"/>
              </a:rPr>
              <a:t>the</a:t>
            </a:r>
            <a:r>
              <a:rPr sz="776" spc="15" dirty="0">
                <a:solidFill>
                  <a:srgbClr val="FF0000"/>
                </a:solidFill>
                <a:latin typeface="Times New Roman"/>
                <a:cs typeface="Times New Roman"/>
              </a:rPr>
              <a:t> </a:t>
            </a:r>
            <a:r>
              <a:rPr sz="776" dirty="0">
                <a:solidFill>
                  <a:srgbClr val="FF0000"/>
                </a:solidFill>
                <a:latin typeface="Times New Roman"/>
                <a:cs typeface="Times New Roman"/>
              </a:rPr>
              <a:t>amount</a:t>
            </a:r>
            <a:r>
              <a:rPr sz="776" spc="19" dirty="0">
                <a:solidFill>
                  <a:srgbClr val="FF0000"/>
                </a:solidFill>
                <a:latin typeface="Times New Roman"/>
                <a:cs typeface="Times New Roman"/>
              </a:rPr>
              <a:t> </a:t>
            </a:r>
            <a:r>
              <a:rPr sz="776" dirty="0">
                <a:solidFill>
                  <a:srgbClr val="FF0000"/>
                </a:solidFill>
                <a:latin typeface="Times New Roman"/>
                <a:cs typeface="Times New Roman"/>
              </a:rPr>
              <a:t>of</a:t>
            </a:r>
            <a:r>
              <a:rPr sz="776" spc="19" dirty="0">
                <a:solidFill>
                  <a:srgbClr val="FF0000"/>
                </a:solidFill>
                <a:latin typeface="Times New Roman"/>
                <a:cs typeface="Times New Roman"/>
              </a:rPr>
              <a:t> </a:t>
            </a:r>
            <a:r>
              <a:rPr sz="776" dirty="0">
                <a:solidFill>
                  <a:srgbClr val="FF0000"/>
                </a:solidFill>
                <a:latin typeface="Times New Roman"/>
                <a:cs typeface="Times New Roman"/>
              </a:rPr>
              <a:t>movement</a:t>
            </a:r>
            <a:r>
              <a:rPr sz="776" spc="19" dirty="0">
                <a:solidFill>
                  <a:srgbClr val="FF0000"/>
                </a:solidFill>
                <a:latin typeface="Times New Roman"/>
                <a:cs typeface="Times New Roman"/>
              </a:rPr>
              <a:t> </a:t>
            </a:r>
            <a:r>
              <a:rPr sz="776" dirty="0">
                <a:solidFill>
                  <a:srgbClr val="FF0000"/>
                </a:solidFill>
                <a:latin typeface="Times New Roman"/>
                <a:cs typeface="Times New Roman"/>
              </a:rPr>
              <a:t>in</a:t>
            </a:r>
            <a:r>
              <a:rPr sz="776" spc="19" dirty="0">
                <a:solidFill>
                  <a:srgbClr val="FF0000"/>
                </a:solidFill>
                <a:latin typeface="Times New Roman"/>
                <a:cs typeface="Times New Roman"/>
              </a:rPr>
              <a:t> </a:t>
            </a:r>
            <a:r>
              <a:rPr sz="776" dirty="0">
                <a:solidFill>
                  <a:srgbClr val="FF0000"/>
                </a:solidFill>
                <a:latin typeface="Times New Roman"/>
                <a:cs typeface="Times New Roman"/>
              </a:rPr>
              <a:t>mm.</a:t>
            </a:r>
            <a:r>
              <a:rPr sz="776" spc="175" dirty="0">
                <a:solidFill>
                  <a:srgbClr val="FF0000"/>
                </a:solidFill>
                <a:latin typeface="Times New Roman"/>
                <a:cs typeface="Times New Roman"/>
              </a:rPr>
              <a:t> </a:t>
            </a:r>
            <a:r>
              <a:rPr sz="776" dirty="0">
                <a:solidFill>
                  <a:srgbClr val="FF0000"/>
                </a:solidFill>
                <a:latin typeface="Times New Roman"/>
                <a:cs typeface="Times New Roman"/>
              </a:rPr>
              <a:t>Forward</a:t>
            </a:r>
            <a:r>
              <a:rPr sz="776" spc="-24" dirty="0">
                <a:solidFill>
                  <a:srgbClr val="FF0000"/>
                </a:solidFill>
                <a:latin typeface="Times New Roman"/>
                <a:cs typeface="Times New Roman"/>
              </a:rPr>
              <a:t> </a:t>
            </a:r>
            <a:r>
              <a:rPr sz="776" spc="-10" dirty="0">
                <a:solidFill>
                  <a:srgbClr val="FF0000"/>
                </a:solidFill>
                <a:latin typeface="Times New Roman"/>
                <a:cs typeface="Times New Roman"/>
              </a:rPr>
              <a:t>arrow</a:t>
            </a:r>
            <a:r>
              <a:rPr sz="776" spc="-29" dirty="0">
                <a:solidFill>
                  <a:srgbClr val="FF0000"/>
                </a:solidFill>
                <a:latin typeface="Times New Roman"/>
                <a:cs typeface="Times New Roman"/>
              </a:rPr>
              <a:t> </a:t>
            </a:r>
            <a:r>
              <a:rPr sz="776" dirty="0">
                <a:solidFill>
                  <a:srgbClr val="FF0000"/>
                </a:solidFill>
                <a:latin typeface="Times New Roman"/>
                <a:cs typeface="Times New Roman"/>
              </a:rPr>
              <a:t>indicate</a:t>
            </a:r>
            <a:r>
              <a:rPr sz="776" spc="-29" dirty="0">
                <a:solidFill>
                  <a:srgbClr val="FF0000"/>
                </a:solidFill>
                <a:latin typeface="Times New Roman"/>
                <a:cs typeface="Times New Roman"/>
              </a:rPr>
              <a:t> </a:t>
            </a:r>
            <a:r>
              <a:rPr sz="776" dirty="0">
                <a:solidFill>
                  <a:srgbClr val="FF0000"/>
                </a:solidFill>
                <a:latin typeface="Times New Roman"/>
                <a:cs typeface="Times New Roman"/>
              </a:rPr>
              <a:t>mesial</a:t>
            </a:r>
            <a:r>
              <a:rPr sz="776" spc="-34" dirty="0">
                <a:solidFill>
                  <a:srgbClr val="FF0000"/>
                </a:solidFill>
                <a:latin typeface="Times New Roman"/>
                <a:cs typeface="Times New Roman"/>
              </a:rPr>
              <a:t> </a:t>
            </a:r>
            <a:r>
              <a:rPr sz="776" dirty="0">
                <a:solidFill>
                  <a:srgbClr val="FF0000"/>
                </a:solidFill>
                <a:latin typeface="Times New Roman"/>
                <a:cs typeface="Times New Roman"/>
              </a:rPr>
              <a:t>movements.</a:t>
            </a:r>
            <a:r>
              <a:rPr sz="776" spc="-24" dirty="0">
                <a:solidFill>
                  <a:srgbClr val="FF0000"/>
                </a:solidFill>
                <a:latin typeface="Times New Roman"/>
                <a:cs typeface="Times New Roman"/>
              </a:rPr>
              <a:t> </a:t>
            </a:r>
            <a:r>
              <a:rPr sz="776" dirty="0">
                <a:solidFill>
                  <a:srgbClr val="FF0000"/>
                </a:solidFill>
                <a:latin typeface="Times New Roman"/>
                <a:cs typeface="Times New Roman"/>
              </a:rPr>
              <a:t>Backward</a:t>
            </a:r>
            <a:r>
              <a:rPr sz="776" spc="-29" dirty="0">
                <a:solidFill>
                  <a:srgbClr val="FF0000"/>
                </a:solidFill>
                <a:latin typeface="Times New Roman"/>
                <a:cs typeface="Times New Roman"/>
              </a:rPr>
              <a:t> </a:t>
            </a:r>
            <a:r>
              <a:rPr sz="776" spc="-10" dirty="0">
                <a:solidFill>
                  <a:srgbClr val="FF0000"/>
                </a:solidFill>
                <a:latin typeface="Times New Roman"/>
                <a:cs typeface="Times New Roman"/>
              </a:rPr>
              <a:t>arrow</a:t>
            </a:r>
            <a:r>
              <a:rPr sz="776" spc="-24" dirty="0">
                <a:solidFill>
                  <a:srgbClr val="FF0000"/>
                </a:solidFill>
                <a:latin typeface="Times New Roman"/>
                <a:cs typeface="Times New Roman"/>
              </a:rPr>
              <a:t> </a:t>
            </a:r>
            <a:r>
              <a:rPr sz="776" dirty="0">
                <a:solidFill>
                  <a:srgbClr val="FF0000"/>
                </a:solidFill>
                <a:latin typeface="Times New Roman"/>
                <a:cs typeface="Times New Roman"/>
              </a:rPr>
              <a:t>indicate</a:t>
            </a:r>
            <a:r>
              <a:rPr sz="776" spc="-34" dirty="0">
                <a:solidFill>
                  <a:srgbClr val="FF0000"/>
                </a:solidFill>
                <a:latin typeface="Times New Roman"/>
                <a:cs typeface="Times New Roman"/>
              </a:rPr>
              <a:t> </a:t>
            </a:r>
            <a:r>
              <a:rPr sz="776" spc="-10" dirty="0">
                <a:solidFill>
                  <a:srgbClr val="FF0000"/>
                </a:solidFill>
                <a:latin typeface="Times New Roman"/>
                <a:cs typeface="Times New Roman"/>
              </a:rPr>
              <a:t>distal</a:t>
            </a:r>
            <a:endParaRPr sz="776">
              <a:latin typeface="Times New Roman"/>
              <a:cs typeface="Times New Roman"/>
            </a:endParaRPr>
          </a:p>
          <a:p>
            <a:pPr marL="55418">
              <a:spcBef>
                <a:spcPts val="499"/>
              </a:spcBef>
            </a:pPr>
            <a:r>
              <a:rPr sz="776" dirty="0">
                <a:solidFill>
                  <a:srgbClr val="FF0000"/>
                </a:solidFill>
                <a:latin typeface="Times New Roman"/>
                <a:cs typeface="Times New Roman"/>
              </a:rPr>
              <a:t>movements, in</a:t>
            </a:r>
            <a:r>
              <a:rPr sz="776" spc="5" dirty="0">
                <a:solidFill>
                  <a:srgbClr val="FF0000"/>
                </a:solidFill>
                <a:latin typeface="Times New Roman"/>
                <a:cs typeface="Times New Roman"/>
              </a:rPr>
              <a:t> </a:t>
            </a:r>
            <a:r>
              <a:rPr sz="776" spc="-10" dirty="0">
                <a:solidFill>
                  <a:srgbClr val="FF0000"/>
                </a:solidFill>
                <a:latin typeface="Times New Roman"/>
                <a:cs typeface="Times New Roman"/>
              </a:rPr>
              <a:t>mm.</a:t>
            </a:r>
            <a:r>
              <a:rPr sz="776" spc="-29" dirty="0">
                <a:solidFill>
                  <a:srgbClr val="FF0000"/>
                </a:solidFill>
                <a:latin typeface="Times New Roman"/>
                <a:cs typeface="Times New Roman"/>
              </a:rPr>
              <a:t> </a:t>
            </a:r>
            <a:r>
              <a:rPr sz="776" dirty="0">
                <a:solidFill>
                  <a:srgbClr val="FF0000"/>
                </a:solidFill>
                <a:latin typeface="Times New Roman"/>
                <a:cs typeface="Times New Roman"/>
              </a:rPr>
              <a:t>No</a:t>
            </a:r>
            <a:r>
              <a:rPr sz="776" spc="24" dirty="0">
                <a:solidFill>
                  <a:srgbClr val="FF0000"/>
                </a:solidFill>
                <a:latin typeface="Times New Roman"/>
                <a:cs typeface="Times New Roman"/>
              </a:rPr>
              <a:t> </a:t>
            </a:r>
            <a:r>
              <a:rPr sz="776" spc="-10" dirty="0">
                <a:solidFill>
                  <a:srgbClr val="FF0000"/>
                </a:solidFill>
                <a:latin typeface="Times New Roman"/>
                <a:cs typeface="Times New Roman"/>
              </a:rPr>
              <a:t>movement</a:t>
            </a:r>
            <a:r>
              <a:rPr sz="776" spc="19" dirty="0">
                <a:solidFill>
                  <a:srgbClr val="FF0000"/>
                </a:solidFill>
                <a:latin typeface="Times New Roman"/>
                <a:cs typeface="Times New Roman"/>
              </a:rPr>
              <a:t> </a:t>
            </a:r>
            <a:r>
              <a:rPr sz="776" dirty="0">
                <a:solidFill>
                  <a:srgbClr val="FF0000"/>
                </a:solidFill>
                <a:latin typeface="Times New Roman"/>
                <a:cs typeface="Times New Roman"/>
              </a:rPr>
              <a:t>=</a:t>
            </a:r>
            <a:r>
              <a:rPr sz="776" spc="24" dirty="0">
                <a:solidFill>
                  <a:srgbClr val="FF0000"/>
                </a:solidFill>
                <a:latin typeface="Times New Roman"/>
                <a:cs typeface="Times New Roman"/>
              </a:rPr>
              <a:t> </a:t>
            </a:r>
            <a:r>
              <a:rPr sz="776" dirty="0">
                <a:solidFill>
                  <a:srgbClr val="FF0000"/>
                </a:solidFill>
                <a:latin typeface="Times New Roman"/>
                <a:cs typeface="Times New Roman"/>
              </a:rPr>
              <a:t>0.</a:t>
            </a:r>
            <a:r>
              <a:rPr sz="776" spc="15" dirty="0">
                <a:solidFill>
                  <a:srgbClr val="FF0000"/>
                </a:solidFill>
                <a:latin typeface="Times New Roman"/>
                <a:cs typeface="Times New Roman"/>
              </a:rPr>
              <a:t> </a:t>
            </a:r>
            <a:r>
              <a:rPr sz="776" dirty="0">
                <a:solidFill>
                  <a:srgbClr val="FF0000"/>
                </a:solidFill>
                <a:latin typeface="Times New Roman"/>
                <a:cs typeface="Times New Roman"/>
              </a:rPr>
              <a:t>Midline:</a:t>
            </a:r>
            <a:r>
              <a:rPr sz="776" spc="15" dirty="0">
                <a:solidFill>
                  <a:srgbClr val="FF0000"/>
                </a:solidFill>
                <a:latin typeface="Times New Roman"/>
                <a:cs typeface="Times New Roman"/>
              </a:rPr>
              <a:t> </a:t>
            </a:r>
            <a:r>
              <a:rPr sz="776" dirty="0">
                <a:solidFill>
                  <a:srgbClr val="FF0000"/>
                </a:solidFill>
                <a:latin typeface="Times New Roman"/>
                <a:cs typeface="Times New Roman"/>
              </a:rPr>
              <a:t>indicate</a:t>
            </a:r>
            <a:r>
              <a:rPr sz="776" spc="15" dirty="0">
                <a:solidFill>
                  <a:srgbClr val="FF0000"/>
                </a:solidFill>
                <a:latin typeface="Times New Roman"/>
                <a:cs typeface="Times New Roman"/>
              </a:rPr>
              <a:t> </a:t>
            </a:r>
            <a:r>
              <a:rPr sz="776" dirty="0">
                <a:solidFill>
                  <a:srgbClr val="FF0000"/>
                </a:solidFill>
                <a:latin typeface="Times New Roman"/>
                <a:cs typeface="Times New Roman"/>
              </a:rPr>
              <a:t>which</a:t>
            </a:r>
            <a:r>
              <a:rPr sz="776" spc="15" dirty="0">
                <a:solidFill>
                  <a:srgbClr val="FF0000"/>
                </a:solidFill>
                <a:latin typeface="Times New Roman"/>
                <a:cs typeface="Times New Roman"/>
              </a:rPr>
              <a:t> </a:t>
            </a:r>
            <a:r>
              <a:rPr sz="776" dirty="0">
                <a:solidFill>
                  <a:srgbClr val="FF0000"/>
                </a:solidFill>
                <a:latin typeface="Times New Roman"/>
                <a:cs typeface="Times New Roman"/>
              </a:rPr>
              <a:t>side</a:t>
            </a:r>
            <a:r>
              <a:rPr sz="776" spc="10" dirty="0">
                <a:solidFill>
                  <a:srgbClr val="FF0000"/>
                </a:solidFill>
                <a:latin typeface="Times New Roman"/>
                <a:cs typeface="Times New Roman"/>
              </a:rPr>
              <a:t> </a:t>
            </a:r>
            <a:r>
              <a:rPr sz="776" dirty="0">
                <a:solidFill>
                  <a:srgbClr val="FF0000"/>
                </a:solidFill>
                <a:latin typeface="Times New Roman"/>
                <a:cs typeface="Times New Roman"/>
              </a:rPr>
              <a:t>and</a:t>
            </a:r>
            <a:r>
              <a:rPr sz="776" spc="15" dirty="0">
                <a:solidFill>
                  <a:srgbClr val="FF0000"/>
                </a:solidFill>
                <a:latin typeface="Times New Roman"/>
                <a:cs typeface="Times New Roman"/>
              </a:rPr>
              <a:t> </a:t>
            </a:r>
            <a:r>
              <a:rPr sz="776" dirty="0">
                <a:solidFill>
                  <a:srgbClr val="FF0000"/>
                </a:solidFill>
                <a:latin typeface="Times New Roman"/>
                <a:cs typeface="Times New Roman"/>
              </a:rPr>
              <a:t>the</a:t>
            </a:r>
            <a:r>
              <a:rPr sz="776" spc="10" dirty="0">
                <a:solidFill>
                  <a:srgbClr val="FF0000"/>
                </a:solidFill>
                <a:latin typeface="Times New Roman"/>
                <a:cs typeface="Times New Roman"/>
              </a:rPr>
              <a:t> </a:t>
            </a:r>
            <a:r>
              <a:rPr sz="776" dirty="0">
                <a:solidFill>
                  <a:srgbClr val="FF0000"/>
                </a:solidFill>
                <a:latin typeface="Times New Roman"/>
                <a:cs typeface="Times New Roman"/>
              </a:rPr>
              <a:t>amount</a:t>
            </a:r>
            <a:r>
              <a:rPr sz="776" spc="15" dirty="0">
                <a:solidFill>
                  <a:srgbClr val="FF0000"/>
                </a:solidFill>
                <a:latin typeface="Times New Roman"/>
                <a:cs typeface="Times New Roman"/>
              </a:rPr>
              <a:t> </a:t>
            </a:r>
            <a:r>
              <a:rPr sz="776" dirty="0">
                <a:solidFill>
                  <a:srgbClr val="FF0000"/>
                </a:solidFill>
                <a:latin typeface="Times New Roman"/>
                <a:cs typeface="Times New Roman"/>
              </a:rPr>
              <a:t>of</a:t>
            </a:r>
            <a:r>
              <a:rPr sz="776" spc="15" dirty="0">
                <a:solidFill>
                  <a:srgbClr val="FF0000"/>
                </a:solidFill>
                <a:latin typeface="Times New Roman"/>
                <a:cs typeface="Times New Roman"/>
              </a:rPr>
              <a:t> </a:t>
            </a:r>
            <a:r>
              <a:rPr sz="776" dirty="0">
                <a:solidFill>
                  <a:srgbClr val="FF0000"/>
                </a:solidFill>
                <a:latin typeface="Times New Roman"/>
                <a:cs typeface="Times New Roman"/>
              </a:rPr>
              <a:t>movement</a:t>
            </a:r>
            <a:r>
              <a:rPr sz="776" spc="15" dirty="0">
                <a:solidFill>
                  <a:srgbClr val="FF0000"/>
                </a:solidFill>
                <a:latin typeface="Times New Roman"/>
                <a:cs typeface="Times New Roman"/>
              </a:rPr>
              <a:t> </a:t>
            </a:r>
            <a:r>
              <a:rPr sz="776" dirty="0">
                <a:solidFill>
                  <a:srgbClr val="FF0000"/>
                </a:solidFill>
                <a:latin typeface="Times New Roman"/>
                <a:cs typeface="Times New Roman"/>
              </a:rPr>
              <a:t>in</a:t>
            </a:r>
            <a:r>
              <a:rPr sz="776" spc="15" dirty="0">
                <a:solidFill>
                  <a:srgbClr val="FF0000"/>
                </a:solidFill>
                <a:latin typeface="Times New Roman"/>
                <a:cs typeface="Times New Roman"/>
              </a:rPr>
              <a:t> </a:t>
            </a:r>
            <a:r>
              <a:rPr sz="776" spc="-24" dirty="0">
                <a:solidFill>
                  <a:srgbClr val="FF0000"/>
                </a:solidFill>
                <a:latin typeface="Times New Roman"/>
                <a:cs typeface="Times New Roman"/>
              </a:rPr>
              <a:t>mm.</a:t>
            </a:r>
            <a:endParaRPr sz="776">
              <a:latin typeface="Times New Roman"/>
              <a:cs typeface="Times New Roman"/>
            </a:endParaRPr>
          </a:p>
          <a:p>
            <a:pPr marL="41872">
              <a:spcBef>
                <a:spcPts val="494"/>
              </a:spcBef>
            </a:pPr>
            <a:r>
              <a:rPr sz="776" dirty="0">
                <a:solidFill>
                  <a:srgbClr val="FF0000"/>
                </a:solidFill>
                <a:latin typeface="Times New Roman"/>
                <a:cs typeface="Times New Roman"/>
              </a:rPr>
              <a:t>If</a:t>
            </a:r>
            <a:r>
              <a:rPr sz="776" spc="24" dirty="0">
                <a:solidFill>
                  <a:srgbClr val="FF0000"/>
                </a:solidFill>
                <a:latin typeface="Times New Roman"/>
                <a:cs typeface="Times New Roman"/>
              </a:rPr>
              <a:t> </a:t>
            </a:r>
            <a:r>
              <a:rPr sz="776" dirty="0">
                <a:solidFill>
                  <a:srgbClr val="FF0000"/>
                </a:solidFill>
                <a:latin typeface="Times New Roman"/>
                <a:cs typeface="Times New Roman"/>
              </a:rPr>
              <a:t>arches</a:t>
            </a:r>
            <a:r>
              <a:rPr sz="776" spc="24" dirty="0">
                <a:solidFill>
                  <a:srgbClr val="FF0000"/>
                </a:solidFill>
                <a:latin typeface="Times New Roman"/>
                <a:cs typeface="Times New Roman"/>
              </a:rPr>
              <a:t> </a:t>
            </a:r>
            <a:r>
              <a:rPr sz="776" dirty="0">
                <a:solidFill>
                  <a:srgbClr val="FF0000"/>
                </a:solidFill>
                <a:latin typeface="Times New Roman"/>
                <a:cs typeface="Times New Roman"/>
              </a:rPr>
              <a:t>are</a:t>
            </a:r>
            <a:r>
              <a:rPr sz="776" spc="24" dirty="0">
                <a:solidFill>
                  <a:srgbClr val="FF0000"/>
                </a:solidFill>
                <a:latin typeface="Times New Roman"/>
                <a:cs typeface="Times New Roman"/>
              </a:rPr>
              <a:t> </a:t>
            </a:r>
            <a:r>
              <a:rPr sz="776" dirty="0">
                <a:solidFill>
                  <a:srgbClr val="FF0000"/>
                </a:solidFill>
                <a:latin typeface="Times New Roman"/>
                <a:cs typeface="Times New Roman"/>
              </a:rPr>
              <a:t>asymmetric,</a:t>
            </a:r>
            <a:r>
              <a:rPr sz="776" spc="24" dirty="0">
                <a:solidFill>
                  <a:srgbClr val="FF0000"/>
                </a:solidFill>
                <a:latin typeface="Times New Roman"/>
                <a:cs typeface="Times New Roman"/>
              </a:rPr>
              <a:t> </a:t>
            </a:r>
            <a:r>
              <a:rPr sz="776" dirty="0">
                <a:solidFill>
                  <a:srgbClr val="FF0000"/>
                </a:solidFill>
                <a:latin typeface="Times New Roman"/>
                <a:cs typeface="Times New Roman"/>
              </a:rPr>
              <a:t>use</a:t>
            </a:r>
            <a:r>
              <a:rPr sz="776" spc="24" dirty="0">
                <a:solidFill>
                  <a:srgbClr val="FF0000"/>
                </a:solidFill>
                <a:latin typeface="Times New Roman"/>
                <a:cs typeface="Times New Roman"/>
              </a:rPr>
              <a:t> </a:t>
            </a:r>
            <a:r>
              <a:rPr sz="776" dirty="0">
                <a:solidFill>
                  <a:srgbClr val="FF0000"/>
                </a:solidFill>
                <a:latin typeface="Times New Roman"/>
                <a:cs typeface="Times New Roman"/>
              </a:rPr>
              <a:t>the</a:t>
            </a:r>
            <a:r>
              <a:rPr sz="776" spc="24" dirty="0">
                <a:solidFill>
                  <a:srgbClr val="FF0000"/>
                </a:solidFill>
                <a:latin typeface="Times New Roman"/>
                <a:cs typeface="Times New Roman"/>
              </a:rPr>
              <a:t> </a:t>
            </a:r>
            <a:r>
              <a:rPr sz="776" dirty="0">
                <a:solidFill>
                  <a:srgbClr val="FF0000"/>
                </a:solidFill>
                <a:latin typeface="Times New Roman"/>
                <a:cs typeface="Times New Roman"/>
              </a:rPr>
              <a:t>second</a:t>
            </a:r>
            <a:r>
              <a:rPr sz="776" spc="24" dirty="0">
                <a:solidFill>
                  <a:srgbClr val="FF0000"/>
                </a:solidFill>
                <a:latin typeface="Times New Roman"/>
                <a:cs typeface="Times New Roman"/>
              </a:rPr>
              <a:t> </a:t>
            </a:r>
            <a:r>
              <a:rPr sz="776" dirty="0">
                <a:solidFill>
                  <a:srgbClr val="FF0000"/>
                </a:solidFill>
                <a:latin typeface="Times New Roman"/>
                <a:cs typeface="Times New Roman"/>
              </a:rPr>
              <a:t>sheet</a:t>
            </a:r>
            <a:r>
              <a:rPr sz="776" spc="24" dirty="0">
                <a:solidFill>
                  <a:srgbClr val="FF0000"/>
                </a:solidFill>
                <a:latin typeface="Times New Roman"/>
                <a:cs typeface="Times New Roman"/>
              </a:rPr>
              <a:t> </a:t>
            </a:r>
            <a:r>
              <a:rPr sz="776" dirty="0">
                <a:solidFill>
                  <a:srgbClr val="FF0000"/>
                </a:solidFill>
                <a:latin typeface="Times New Roman"/>
                <a:cs typeface="Times New Roman"/>
              </a:rPr>
              <a:t>(left</a:t>
            </a:r>
            <a:r>
              <a:rPr sz="776" spc="29" dirty="0">
                <a:solidFill>
                  <a:srgbClr val="FF0000"/>
                </a:solidFill>
                <a:latin typeface="Times New Roman"/>
                <a:cs typeface="Times New Roman"/>
              </a:rPr>
              <a:t> </a:t>
            </a:r>
            <a:r>
              <a:rPr sz="776" dirty="0">
                <a:solidFill>
                  <a:srgbClr val="FF0000"/>
                </a:solidFill>
                <a:latin typeface="Times New Roman"/>
                <a:cs typeface="Times New Roman"/>
              </a:rPr>
              <a:t>side),</a:t>
            </a:r>
            <a:r>
              <a:rPr sz="776" spc="24" dirty="0">
                <a:solidFill>
                  <a:srgbClr val="FF0000"/>
                </a:solidFill>
                <a:latin typeface="Times New Roman"/>
                <a:cs typeface="Times New Roman"/>
              </a:rPr>
              <a:t> </a:t>
            </a:r>
            <a:r>
              <a:rPr sz="776" dirty="0">
                <a:solidFill>
                  <a:srgbClr val="FF0000"/>
                </a:solidFill>
                <a:latin typeface="Times New Roman"/>
                <a:cs typeface="Times New Roman"/>
              </a:rPr>
              <a:t>if</a:t>
            </a:r>
            <a:r>
              <a:rPr sz="776" spc="24" dirty="0">
                <a:solidFill>
                  <a:srgbClr val="FF0000"/>
                </a:solidFill>
                <a:latin typeface="Times New Roman"/>
                <a:cs typeface="Times New Roman"/>
              </a:rPr>
              <a:t> </a:t>
            </a:r>
            <a:r>
              <a:rPr sz="776" dirty="0">
                <a:solidFill>
                  <a:srgbClr val="FF0000"/>
                </a:solidFill>
                <a:latin typeface="Times New Roman"/>
                <a:cs typeface="Times New Roman"/>
              </a:rPr>
              <a:t>not</a:t>
            </a:r>
            <a:r>
              <a:rPr sz="776" spc="24" dirty="0">
                <a:solidFill>
                  <a:srgbClr val="FF0000"/>
                </a:solidFill>
                <a:latin typeface="Times New Roman"/>
                <a:cs typeface="Times New Roman"/>
              </a:rPr>
              <a:t> </a:t>
            </a:r>
            <a:r>
              <a:rPr sz="776" dirty="0">
                <a:solidFill>
                  <a:srgbClr val="FF0000"/>
                </a:solidFill>
                <a:latin typeface="Times New Roman"/>
                <a:cs typeface="Times New Roman"/>
              </a:rPr>
              <a:t>just</a:t>
            </a:r>
            <a:r>
              <a:rPr sz="776" spc="24" dirty="0">
                <a:solidFill>
                  <a:srgbClr val="FF0000"/>
                </a:solidFill>
                <a:latin typeface="Times New Roman"/>
                <a:cs typeface="Times New Roman"/>
              </a:rPr>
              <a:t> </a:t>
            </a:r>
            <a:r>
              <a:rPr sz="776" dirty="0">
                <a:solidFill>
                  <a:srgbClr val="FF0000"/>
                </a:solidFill>
                <a:latin typeface="Times New Roman"/>
                <a:cs typeface="Times New Roman"/>
              </a:rPr>
              <a:t>use</a:t>
            </a:r>
            <a:r>
              <a:rPr sz="776" spc="24" dirty="0">
                <a:solidFill>
                  <a:srgbClr val="FF0000"/>
                </a:solidFill>
                <a:latin typeface="Times New Roman"/>
                <a:cs typeface="Times New Roman"/>
              </a:rPr>
              <a:t> </a:t>
            </a:r>
            <a:r>
              <a:rPr sz="776" dirty="0">
                <a:solidFill>
                  <a:srgbClr val="FF0000"/>
                </a:solidFill>
                <a:latin typeface="Times New Roman"/>
                <a:cs typeface="Times New Roman"/>
              </a:rPr>
              <a:t>this</a:t>
            </a:r>
            <a:r>
              <a:rPr sz="776" spc="24" dirty="0">
                <a:solidFill>
                  <a:srgbClr val="FF0000"/>
                </a:solidFill>
                <a:latin typeface="Times New Roman"/>
                <a:cs typeface="Times New Roman"/>
              </a:rPr>
              <a:t> </a:t>
            </a:r>
            <a:r>
              <a:rPr sz="776" spc="-10" dirty="0">
                <a:solidFill>
                  <a:srgbClr val="FF0000"/>
                </a:solidFill>
                <a:latin typeface="Times New Roman"/>
                <a:cs typeface="Times New Roman"/>
              </a:rPr>
              <a:t>sheet.</a:t>
            </a:r>
            <a:endParaRPr sz="776">
              <a:latin typeface="Times New Roman"/>
              <a:cs typeface="Times New Roman"/>
            </a:endParaRPr>
          </a:p>
        </p:txBody>
      </p:sp>
      <p:sp>
        <p:nvSpPr>
          <p:cNvPr id="57" name="object 57"/>
          <p:cNvSpPr txBox="1"/>
          <p:nvPr/>
        </p:nvSpPr>
        <p:spPr>
          <a:xfrm>
            <a:off x="5457885" y="6397351"/>
            <a:ext cx="79433" cy="191505"/>
          </a:xfrm>
          <a:prstGeom prst="rect">
            <a:avLst/>
          </a:prstGeom>
        </p:spPr>
        <p:txBody>
          <a:bodyPr vert="horz" wrap="square" lIns="0" tIns="12315" rIns="0" bIns="0" rtlCol="0">
            <a:spAutoFit/>
          </a:bodyPr>
          <a:lstStyle/>
          <a:p>
            <a:pPr marL="12315">
              <a:spcBef>
                <a:spcPts val="97"/>
              </a:spcBef>
            </a:pPr>
            <a:r>
              <a:rPr sz="1164" spc="-48" dirty="0">
                <a:latin typeface="Cambria"/>
                <a:cs typeface="Cambria"/>
              </a:rPr>
              <a:t>_</a:t>
            </a:r>
            <a:endParaRPr sz="1164">
              <a:latin typeface="Cambria"/>
              <a:cs typeface="Cambria"/>
            </a:endParaRPr>
          </a:p>
        </p:txBody>
      </p:sp>
      <p:sp>
        <p:nvSpPr>
          <p:cNvPr id="58" name="object 58"/>
          <p:cNvSpPr txBox="1"/>
          <p:nvPr/>
        </p:nvSpPr>
        <p:spPr>
          <a:xfrm>
            <a:off x="5420827" y="6285432"/>
            <a:ext cx="328815" cy="191505"/>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Final</a:t>
            </a:r>
            <a:endParaRPr sz="1164">
              <a:latin typeface="Times New Roman"/>
              <a:cs typeface="Times New Roman"/>
            </a:endParaRPr>
          </a:p>
        </p:txBody>
      </p:sp>
      <p:sp>
        <p:nvSpPr>
          <p:cNvPr id="59" name="object 59"/>
          <p:cNvSpPr txBox="1"/>
          <p:nvPr/>
        </p:nvSpPr>
        <p:spPr>
          <a:xfrm>
            <a:off x="8704674" y="1441969"/>
            <a:ext cx="269702"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OJ=</a:t>
            </a:r>
            <a:endParaRPr sz="1164">
              <a:latin typeface="Times New Roman"/>
              <a:cs typeface="Times New Roman"/>
            </a:endParaRPr>
          </a:p>
        </p:txBody>
      </p:sp>
      <p:sp>
        <p:nvSpPr>
          <p:cNvPr id="60" name="object 60"/>
          <p:cNvSpPr txBox="1"/>
          <p:nvPr/>
        </p:nvSpPr>
        <p:spPr>
          <a:xfrm>
            <a:off x="5417854" y="3255820"/>
            <a:ext cx="329430"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VTO</a:t>
            </a:r>
            <a:endParaRPr sz="1164">
              <a:latin typeface="Times New Roman"/>
              <a:cs typeface="Times New Roman"/>
            </a:endParaRPr>
          </a:p>
        </p:txBody>
      </p:sp>
      <p:sp>
        <p:nvSpPr>
          <p:cNvPr id="61" name="object 61"/>
          <p:cNvSpPr txBox="1"/>
          <p:nvPr/>
        </p:nvSpPr>
        <p:spPr>
          <a:xfrm>
            <a:off x="5422735" y="568734"/>
            <a:ext cx="378075" cy="191505"/>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Initial</a:t>
            </a:r>
            <a:endParaRPr sz="1164">
              <a:latin typeface="Times New Roman"/>
              <a:cs typeface="Times New Roman"/>
            </a:endParaRPr>
          </a:p>
        </p:txBody>
      </p:sp>
      <p:sp>
        <p:nvSpPr>
          <p:cNvPr id="62" name="object 62"/>
          <p:cNvSpPr txBox="1"/>
          <p:nvPr/>
        </p:nvSpPr>
        <p:spPr>
          <a:xfrm>
            <a:off x="5413957" y="4219885"/>
            <a:ext cx="386080" cy="191505"/>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Class:</a:t>
            </a:r>
            <a:endParaRPr sz="1164">
              <a:latin typeface="Times New Roman"/>
              <a:cs typeface="Times New Roman"/>
            </a:endParaRPr>
          </a:p>
        </p:txBody>
      </p:sp>
      <p:sp>
        <p:nvSpPr>
          <p:cNvPr id="63" name="object 63"/>
          <p:cNvSpPr txBox="1"/>
          <p:nvPr/>
        </p:nvSpPr>
        <p:spPr>
          <a:xfrm>
            <a:off x="6785001" y="1467695"/>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grpSp>
        <p:nvGrpSpPr>
          <p:cNvPr id="64" name="object 64"/>
          <p:cNvGrpSpPr/>
          <p:nvPr/>
        </p:nvGrpSpPr>
        <p:grpSpPr>
          <a:xfrm>
            <a:off x="5751421" y="6874991"/>
            <a:ext cx="1363903" cy="1017232"/>
            <a:chOff x="876279" y="7089835"/>
            <a:chExt cx="1406525" cy="1049020"/>
          </a:xfrm>
        </p:grpSpPr>
        <p:pic>
          <p:nvPicPr>
            <p:cNvPr id="65" name="object 65"/>
            <p:cNvPicPr/>
            <p:nvPr/>
          </p:nvPicPr>
          <p:blipFill>
            <a:blip r:embed="rId5" cstate="print"/>
            <a:stretch>
              <a:fillRect/>
            </a:stretch>
          </p:blipFill>
          <p:spPr>
            <a:xfrm>
              <a:off x="1839843" y="8001699"/>
              <a:ext cx="442920" cy="136913"/>
            </a:xfrm>
            <a:prstGeom prst="rect">
              <a:avLst/>
            </a:prstGeom>
          </p:spPr>
        </p:pic>
        <p:pic>
          <p:nvPicPr>
            <p:cNvPr id="66" name="object 66"/>
            <p:cNvPicPr/>
            <p:nvPr/>
          </p:nvPicPr>
          <p:blipFill>
            <a:blip r:embed="rId6" cstate="print"/>
            <a:stretch>
              <a:fillRect/>
            </a:stretch>
          </p:blipFill>
          <p:spPr>
            <a:xfrm>
              <a:off x="876279" y="7987041"/>
              <a:ext cx="389678" cy="151472"/>
            </a:xfrm>
            <a:prstGeom prst="rect">
              <a:avLst/>
            </a:prstGeom>
          </p:spPr>
        </p:pic>
        <p:pic>
          <p:nvPicPr>
            <p:cNvPr id="67" name="object 67"/>
            <p:cNvPicPr/>
            <p:nvPr/>
          </p:nvPicPr>
          <p:blipFill>
            <a:blip r:embed="rId6" cstate="print"/>
            <a:stretch>
              <a:fillRect/>
            </a:stretch>
          </p:blipFill>
          <p:spPr>
            <a:xfrm>
              <a:off x="876665" y="7089835"/>
              <a:ext cx="389678" cy="151472"/>
            </a:xfrm>
            <a:prstGeom prst="rect">
              <a:avLst/>
            </a:prstGeom>
          </p:spPr>
        </p:pic>
        <p:pic>
          <p:nvPicPr>
            <p:cNvPr id="68" name="object 68"/>
            <p:cNvPicPr/>
            <p:nvPr/>
          </p:nvPicPr>
          <p:blipFill>
            <a:blip r:embed="rId5" cstate="print"/>
            <a:stretch>
              <a:fillRect/>
            </a:stretch>
          </p:blipFill>
          <p:spPr>
            <a:xfrm>
              <a:off x="1862051" y="7091793"/>
              <a:ext cx="407675" cy="136913"/>
            </a:xfrm>
            <a:prstGeom prst="rect">
              <a:avLst/>
            </a:prstGeom>
          </p:spPr>
        </p:pic>
      </p:grpSp>
      <p:grpSp>
        <p:nvGrpSpPr>
          <p:cNvPr id="69" name="object 69"/>
          <p:cNvGrpSpPr/>
          <p:nvPr/>
        </p:nvGrpSpPr>
        <p:grpSpPr>
          <a:xfrm>
            <a:off x="7237817" y="4507407"/>
            <a:ext cx="1353435" cy="975360"/>
            <a:chOff x="2409126" y="4648263"/>
            <a:chExt cx="1395730" cy="1005840"/>
          </a:xfrm>
        </p:grpSpPr>
        <p:pic>
          <p:nvPicPr>
            <p:cNvPr id="70" name="object 70"/>
            <p:cNvPicPr/>
            <p:nvPr/>
          </p:nvPicPr>
          <p:blipFill>
            <a:blip r:embed="rId6" cstate="print"/>
            <a:stretch>
              <a:fillRect/>
            </a:stretch>
          </p:blipFill>
          <p:spPr>
            <a:xfrm>
              <a:off x="2422419" y="4707654"/>
              <a:ext cx="389678" cy="151472"/>
            </a:xfrm>
            <a:prstGeom prst="rect">
              <a:avLst/>
            </a:prstGeom>
          </p:spPr>
        </p:pic>
        <p:pic>
          <p:nvPicPr>
            <p:cNvPr id="71" name="object 71"/>
            <p:cNvPicPr/>
            <p:nvPr/>
          </p:nvPicPr>
          <p:blipFill>
            <a:blip r:embed="rId5" cstate="print"/>
            <a:stretch>
              <a:fillRect/>
            </a:stretch>
          </p:blipFill>
          <p:spPr>
            <a:xfrm>
              <a:off x="3361413" y="4707655"/>
              <a:ext cx="442920" cy="136913"/>
            </a:xfrm>
            <a:prstGeom prst="rect">
              <a:avLst/>
            </a:prstGeom>
          </p:spPr>
        </p:pic>
        <p:sp>
          <p:nvSpPr>
            <p:cNvPr id="72" name="object 72"/>
            <p:cNvSpPr/>
            <p:nvPr/>
          </p:nvSpPr>
          <p:spPr>
            <a:xfrm>
              <a:off x="2789783" y="4648263"/>
              <a:ext cx="596900" cy="1005840"/>
            </a:xfrm>
            <a:custGeom>
              <a:avLst/>
              <a:gdLst/>
              <a:ahLst/>
              <a:cxnLst/>
              <a:rect l="l" t="t" r="r" b="b"/>
              <a:pathLst>
                <a:path w="596900" h="1005839">
                  <a:moveTo>
                    <a:pt x="596519" y="0"/>
                  </a:moveTo>
                  <a:lnTo>
                    <a:pt x="0" y="0"/>
                  </a:lnTo>
                  <a:lnTo>
                    <a:pt x="0" y="1005751"/>
                  </a:lnTo>
                  <a:lnTo>
                    <a:pt x="596519" y="1005751"/>
                  </a:lnTo>
                  <a:lnTo>
                    <a:pt x="596519" y="0"/>
                  </a:lnTo>
                  <a:close/>
                </a:path>
              </a:pathLst>
            </a:custGeom>
            <a:solidFill>
              <a:srgbClr val="FFFFFF"/>
            </a:solidFill>
          </p:spPr>
          <p:txBody>
            <a:bodyPr wrap="square" lIns="0" tIns="0" rIns="0" bIns="0" rtlCol="0"/>
            <a:lstStyle/>
            <a:p>
              <a:endParaRPr sz="1745"/>
            </a:p>
          </p:txBody>
        </p:sp>
        <p:sp>
          <p:nvSpPr>
            <p:cNvPr id="73" name="object 73"/>
            <p:cNvSpPr/>
            <p:nvPr/>
          </p:nvSpPr>
          <p:spPr>
            <a:xfrm>
              <a:off x="2796133" y="4654613"/>
              <a:ext cx="584200" cy="993140"/>
            </a:xfrm>
            <a:custGeom>
              <a:avLst/>
              <a:gdLst/>
              <a:ahLst/>
              <a:cxnLst/>
              <a:rect l="l" t="t" r="r" b="b"/>
              <a:pathLst>
                <a:path w="584200" h="993139">
                  <a:moveTo>
                    <a:pt x="0" y="993051"/>
                  </a:moveTo>
                  <a:lnTo>
                    <a:pt x="583819" y="993051"/>
                  </a:lnTo>
                  <a:lnTo>
                    <a:pt x="583819" y="0"/>
                  </a:lnTo>
                  <a:lnTo>
                    <a:pt x="0" y="0"/>
                  </a:lnTo>
                  <a:lnTo>
                    <a:pt x="0" y="993051"/>
                  </a:lnTo>
                  <a:close/>
                </a:path>
              </a:pathLst>
            </a:custGeom>
            <a:ln w="12700">
              <a:solidFill>
                <a:srgbClr val="BFBFBF"/>
              </a:solidFill>
            </a:ln>
          </p:spPr>
          <p:txBody>
            <a:bodyPr wrap="square" lIns="0" tIns="0" rIns="0" bIns="0" rtlCol="0"/>
            <a:lstStyle/>
            <a:p>
              <a:endParaRPr sz="1745"/>
            </a:p>
          </p:txBody>
        </p:sp>
        <p:pic>
          <p:nvPicPr>
            <p:cNvPr id="74" name="object 74"/>
            <p:cNvPicPr/>
            <p:nvPr/>
          </p:nvPicPr>
          <p:blipFill>
            <a:blip r:embed="rId11" cstate="print"/>
            <a:stretch>
              <a:fillRect/>
            </a:stretch>
          </p:blipFill>
          <p:spPr>
            <a:xfrm>
              <a:off x="2863169" y="4673634"/>
              <a:ext cx="449747" cy="955019"/>
            </a:xfrm>
            <a:prstGeom prst="rect">
              <a:avLst/>
            </a:prstGeom>
          </p:spPr>
        </p:pic>
        <p:sp>
          <p:nvSpPr>
            <p:cNvPr id="75" name="object 75"/>
            <p:cNvSpPr/>
            <p:nvPr/>
          </p:nvSpPr>
          <p:spPr>
            <a:xfrm>
              <a:off x="3401263" y="4904892"/>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76" name="object 76"/>
            <p:cNvSpPr/>
            <p:nvPr/>
          </p:nvSpPr>
          <p:spPr>
            <a:xfrm>
              <a:off x="3407613" y="4911242"/>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77" name="object 77"/>
            <p:cNvSpPr/>
            <p:nvPr/>
          </p:nvSpPr>
          <p:spPr>
            <a:xfrm>
              <a:off x="2409126" y="4904892"/>
              <a:ext cx="360045" cy="288290"/>
            </a:xfrm>
            <a:custGeom>
              <a:avLst/>
              <a:gdLst/>
              <a:ahLst/>
              <a:cxnLst/>
              <a:rect l="l" t="t" r="r" b="b"/>
              <a:pathLst>
                <a:path w="360044"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78" name="object 78"/>
            <p:cNvSpPr/>
            <p:nvPr/>
          </p:nvSpPr>
          <p:spPr>
            <a:xfrm>
              <a:off x="2415476" y="4911242"/>
              <a:ext cx="347345" cy="275590"/>
            </a:xfrm>
            <a:custGeom>
              <a:avLst/>
              <a:gdLst/>
              <a:ahLst/>
              <a:cxnLst/>
              <a:rect l="l" t="t" r="r" b="b"/>
              <a:pathLst>
                <a:path w="347344"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79" name="object 79"/>
          <p:cNvGrpSpPr/>
          <p:nvPr/>
        </p:nvGrpSpPr>
        <p:grpSpPr>
          <a:xfrm>
            <a:off x="7229703" y="3149562"/>
            <a:ext cx="1355282" cy="975360"/>
            <a:chOff x="2400757" y="3247986"/>
            <a:chExt cx="1397635" cy="1005840"/>
          </a:xfrm>
        </p:grpSpPr>
        <p:pic>
          <p:nvPicPr>
            <p:cNvPr id="80" name="object 80"/>
            <p:cNvPicPr/>
            <p:nvPr/>
          </p:nvPicPr>
          <p:blipFill>
            <a:blip r:embed="rId5" cstate="print"/>
            <a:stretch>
              <a:fillRect/>
            </a:stretch>
          </p:blipFill>
          <p:spPr>
            <a:xfrm>
              <a:off x="3354858" y="4032389"/>
              <a:ext cx="442920" cy="136913"/>
            </a:xfrm>
            <a:prstGeom prst="rect">
              <a:avLst/>
            </a:prstGeom>
          </p:spPr>
        </p:pic>
        <p:pic>
          <p:nvPicPr>
            <p:cNvPr id="81" name="object 81"/>
            <p:cNvPicPr/>
            <p:nvPr/>
          </p:nvPicPr>
          <p:blipFill>
            <a:blip r:embed="rId6" cstate="print"/>
            <a:stretch>
              <a:fillRect/>
            </a:stretch>
          </p:blipFill>
          <p:spPr>
            <a:xfrm>
              <a:off x="2405692" y="4034557"/>
              <a:ext cx="389678" cy="151472"/>
            </a:xfrm>
            <a:prstGeom prst="rect">
              <a:avLst/>
            </a:prstGeom>
          </p:spPr>
        </p:pic>
        <p:sp>
          <p:nvSpPr>
            <p:cNvPr id="82" name="object 82"/>
            <p:cNvSpPr/>
            <p:nvPr/>
          </p:nvSpPr>
          <p:spPr>
            <a:xfrm>
              <a:off x="2780360" y="3247986"/>
              <a:ext cx="596900" cy="1005840"/>
            </a:xfrm>
            <a:custGeom>
              <a:avLst/>
              <a:gdLst/>
              <a:ahLst/>
              <a:cxnLst/>
              <a:rect l="l" t="t" r="r" b="b"/>
              <a:pathLst>
                <a:path w="596900" h="1005839">
                  <a:moveTo>
                    <a:pt x="596531" y="0"/>
                  </a:moveTo>
                  <a:lnTo>
                    <a:pt x="0" y="0"/>
                  </a:lnTo>
                  <a:lnTo>
                    <a:pt x="0" y="1005751"/>
                  </a:lnTo>
                  <a:lnTo>
                    <a:pt x="596531" y="1005751"/>
                  </a:lnTo>
                  <a:lnTo>
                    <a:pt x="596531" y="0"/>
                  </a:lnTo>
                  <a:close/>
                </a:path>
              </a:pathLst>
            </a:custGeom>
            <a:solidFill>
              <a:srgbClr val="FFFFFF"/>
            </a:solidFill>
          </p:spPr>
          <p:txBody>
            <a:bodyPr wrap="square" lIns="0" tIns="0" rIns="0" bIns="0" rtlCol="0"/>
            <a:lstStyle/>
            <a:p>
              <a:endParaRPr sz="1745"/>
            </a:p>
          </p:txBody>
        </p:sp>
        <p:sp>
          <p:nvSpPr>
            <p:cNvPr id="83" name="object 83"/>
            <p:cNvSpPr/>
            <p:nvPr/>
          </p:nvSpPr>
          <p:spPr>
            <a:xfrm>
              <a:off x="2786710" y="3254336"/>
              <a:ext cx="584200" cy="993140"/>
            </a:xfrm>
            <a:custGeom>
              <a:avLst/>
              <a:gdLst/>
              <a:ahLst/>
              <a:cxnLst/>
              <a:rect l="l" t="t" r="r" b="b"/>
              <a:pathLst>
                <a:path w="584200" h="993139">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pic>
          <p:nvPicPr>
            <p:cNvPr id="84" name="object 84"/>
            <p:cNvPicPr/>
            <p:nvPr/>
          </p:nvPicPr>
          <p:blipFill>
            <a:blip r:embed="rId12" cstate="print"/>
            <a:stretch>
              <a:fillRect/>
            </a:stretch>
          </p:blipFill>
          <p:spPr>
            <a:xfrm>
              <a:off x="2919469" y="3273389"/>
              <a:ext cx="318312" cy="954938"/>
            </a:xfrm>
            <a:prstGeom prst="rect">
              <a:avLst/>
            </a:prstGeom>
          </p:spPr>
        </p:pic>
        <p:sp>
          <p:nvSpPr>
            <p:cNvPr id="85" name="object 85"/>
            <p:cNvSpPr/>
            <p:nvPr/>
          </p:nvSpPr>
          <p:spPr>
            <a:xfrm>
              <a:off x="2400757" y="3709542"/>
              <a:ext cx="360045" cy="288290"/>
            </a:xfrm>
            <a:custGeom>
              <a:avLst/>
              <a:gdLst/>
              <a:ahLst/>
              <a:cxnLst/>
              <a:rect l="l" t="t" r="r" b="b"/>
              <a:pathLst>
                <a:path w="360044"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86" name="object 86"/>
            <p:cNvSpPr/>
            <p:nvPr/>
          </p:nvSpPr>
          <p:spPr>
            <a:xfrm>
              <a:off x="2407107" y="3715892"/>
              <a:ext cx="347345" cy="275590"/>
            </a:xfrm>
            <a:custGeom>
              <a:avLst/>
              <a:gdLst/>
              <a:ahLst/>
              <a:cxnLst/>
              <a:rect l="l" t="t" r="r" b="b"/>
              <a:pathLst>
                <a:path w="347344"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87" name="object 87"/>
            <p:cNvSpPr/>
            <p:nvPr/>
          </p:nvSpPr>
          <p:spPr>
            <a:xfrm>
              <a:off x="3386708" y="3696842"/>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88" name="object 88"/>
            <p:cNvSpPr/>
            <p:nvPr/>
          </p:nvSpPr>
          <p:spPr>
            <a:xfrm>
              <a:off x="3393058" y="3703192"/>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grpSp>
      <p:sp>
        <p:nvSpPr>
          <p:cNvPr id="89" name="object 89"/>
          <p:cNvSpPr txBox="1"/>
          <p:nvPr/>
        </p:nvSpPr>
        <p:spPr>
          <a:xfrm>
            <a:off x="8889613" y="4206511"/>
            <a:ext cx="272781"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OJ=</a:t>
            </a:r>
            <a:endParaRPr sz="1164">
              <a:latin typeface="Times New Roman"/>
              <a:cs typeface="Times New Roman"/>
            </a:endParaRPr>
          </a:p>
        </p:txBody>
      </p:sp>
      <p:sp>
        <p:nvSpPr>
          <p:cNvPr id="90" name="object 90"/>
          <p:cNvSpPr txBox="1"/>
          <p:nvPr/>
        </p:nvSpPr>
        <p:spPr>
          <a:xfrm>
            <a:off x="9506674" y="1467448"/>
            <a:ext cx="252461"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91" name="object 91"/>
          <p:cNvSpPr txBox="1"/>
          <p:nvPr/>
        </p:nvSpPr>
        <p:spPr>
          <a:xfrm>
            <a:off x="9887114" y="4203259"/>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grpSp>
        <p:nvGrpSpPr>
          <p:cNvPr id="92" name="object 92"/>
          <p:cNvGrpSpPr/>
          <p:nvPr/>
        </p:nvGrpSpPr>
        <p:grpSpPr>
          <a:xfrm>
            <a:off x="5764485" y="4506939"/>
            <a:ext cx="1376218" cy="975360"/>
            <a:chOff x="889751" y="4647781"/>
            <a:chExt cx="1419225" cy="1005840"/>
          </a:xfrm>
        </p:grpSpPr>
        <p:pic>
          <p:nvPicPr>
            <p:cNvPr id="93" name="object 93"/>
            <p:cNvPicPr/>
            <p:nvPr/>
          </p:nvPicPr>
          <p:blipFill>
            <a:blip r:embed="rId6" cstate="print"/>
            <a:stretch>
              <a:fillRect/>
            </a:stretch>
          </p:blipFill>
          <p:spPr>
            <a:xfrm>
              <a:off x="889751" y="4703627"/>
              <a:ext cx="389678" cy="151472"/>
            </a:xfrm>
            <a:prstGeom prst="rect">
              <a:avLst/>
            </a:prstGeom>
          </p:spPr>
        </p:pic>
        <p:pic>
          <p:nvPicPr>
            <p:cNvPr id="94" name="object 94"/>
            <p:cNvPicPr/>
            <p:nvPr/>
          </p:nvPicPr>
          <p:blipFill>
            <a:blip r:embed="rId5" cstate="print"/>
            <a:stretch>
              <a:fillRect/>
            </a:stretch>
          </p:blipFill>
          <p:spPr>
            <a:xfrm>
              <a:off x="1865917" y="4716328"/>
              <a:ext cx="442920" cy="136913"/>
            </a:xfrm>
            <a:prstGeom prst="rect">
              <a:avLst/>
            </a:prstGeom>
          </p:spPr>
        </p:pic>
        <p:pic>
          <p:nvPicPr>
            <p:cNvPr id="95" name="object 95"/>
            <p:cNvPicPr/>
            <p:nvPr/>
          </p:nvPicPr>
          <p:blipFill>
            <a:blip r:embed="rId15" cstate="print"/>
            <a:stretch>
              <a:fillRect/>
            </a:stretch>
          </p:blipFill>
          <p:spPr>
            <a:xfrm>
              <a:off x="1280922" y="4647781"/>
              <a:ext cx="596518" cy="1005751"/>
            </a:xfrm>
            <a:prstGeom prst="rect">
              <a:avLst/>
            </a:prstGeom>
          </p:spPr>
        </p:pic>
        <p:sp>
          <p:nvSpPr>
            <p:cNvPr id="96" name="object 96"/>
            <p:cNvSpPr/>
            <p:nvPr/>
          </p:nvSpPr>
          <p:spPr>
            <a:xfrm>
              <a:off x="1890039" y="4904892"/>
              <a:ext cx="360045" cy="288290"/>
            </a:xfrm>
            <a:custGeom>
              <a:avLst/>
              <a:gdLst/>
              <a:ahLst/>
              <a:cxnLst/>
              <a:rect l="l" t="t" r="r" b="b"/>
              <a:pathLst>
                <a:path w="360044"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97" name="object 97"/>
            <p:cNvSpPr/>
            <p:nvPr/>
          </p:nvSpPr>
          <p:spPr>
            <a:xfrm>
              <a:off x="1896389" y="4911242"/>
              <a:ext cx="347345" cy="275590"/>
            </a:xfrm>
            <a:custGeom>
              <a:avLst/>
              <a:gdLst/>
              <a:ahLst/>
              <a:cxnLst/>
              <a:rect l="l" t="t" r="r" b="b"/>
              <a:pathLst>
                <a:path w="347344"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8" name="object 98"/>
            <p:cNvSpPr/>
            <p:nvPr/>
          </p:nvSpPr>
          <p:spPr>
            <a:xfrm>
              <a:off x="910358" y="4917592"/>
              <a:ext cx="360045" cy="288290"/>
            </a:xfrm>
            <a:custGeom>
              <a:avLst/>
              <a:gdLst/>
              <a:ahLst/>
              <a:cxnLst/>
              <a:rect l="l" t="t" r="r" b="b"/>
              <a:pathLst>
                <a:path w="360044" h="288289">
                  <a:moveTo>
                    <a:pt x="359996" y="0"/>
                  </a:moveTo>
                  <a:lnTo>
                    <a:pt x="0" y="0"/>
                  </a:lnTo>
                  <a:lnTo>
                    <a:pt x="0" y="287997"/>
                  </a:lnTo>
                  <a:lnTo>
                    <a:pt x="359996" y="287997"/>
                  </a:lnTo>
                  <a:lnTo>
                    <a:pt x="359996" y="0"/>
                  </a:lnTo>
                  <a:close/>
                </a:path>
              </a:pathLst>
            </a:custGeom>
            <a:solidFill>
              <a:srgbClr val="B9CFF9"/>
            </a:solidFill>
          </p:spPr>
          <p:txBody>
            <a:bodyPr wrap="square" lIns="0" tIns="0" rIns="0" bIns="0" rtlCol="0"/>
            <a:lstStyle/>
            <a:p>
              <a:endParaRPr sz="1745"/>
            </a:p>
          </p:txBody>
        </p:sp>
        <p:sp>
          <p:nvSpPr>
            <p:cNvPr id="99" name="object 99"/>
            <p:cNvSpPr/>
            <p:nvPr/>
          </p:nvSpPr>
          <p:spPr>
            <a:xfrm>
              <a:off x="916708" y="4923942"/>
              <a:ext cx="347345" cy="275590"/>
            </a:xfrm>
            <a:custGeom>
              <a:avLst/>
              <a:gdLst/>
              <a:ahLst/>
              <a:cxnLst/>
              <a:rect l="l" t="t" r="r" b="b"/>
              <a:pathLst>
                <a:path w="347344"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0" name="object 100"/>
            <p:cNvSpPr/>
            <p:nvPr/>
          </p:nvSpPr>
          <p:spPr>
            <a:xfrm>
              <a:off x="912218" y="5300624"/>
              <a:ext cx="360045" cy="288290"/>
            </a:xfrm>
            <a:custGeom>
              <a:avLst/>
              <a:gdLst/>
              <a:ahLst/>
              <a:cxnLst/>
              <a:rect l="l" t="t" r="r" b="b"/>
              <a:pathLst>
                <a:path w="360044"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101" name="object 101"/>
            <p:cNvSpPr/>
            <p:nvPr/>
          </p:nvSpPr>
          <p:spPr>
            <a:xfrm>
              <a:off x="918568" y="5306974"/>
              <a:ext cx="347345" cy="275590"/>
            </a:xfrm>
            <a:custGeom>
              <a:avLst/>
              <a:gdLst/>
              <a:ahLst/>
              <a:cxnLst/>
              <a:rect l="l" t="t" r="r" b="b"/>
              <a:pathLst>
                <a:path w="347344"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2" name="object 102"/>
            <p:cNvSpPr/>
            <p:nvPr/>
          </p:nvSpPr>
          <p:spPr>
            <a:xfrm>
              <a:off x="1890114" y="5299697"/>
              <a:ext cx="360045" cy="288290"/>
            </a:xfrm>
            <a:custGeom>
              <a:avLst/>
              <a:gdLst/>
              <a:ahLst/>
              <a:cxnLst/>
              <a:rect l="l" t="t" r="r" b="b"/>
              <a:pathLst>
                <a:path w="360044"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103" name="object 103"/>
            <p:cNvSpPr/>
            <p:nvPr/>
          </p:nvSpPr>
          <p:spPr>
            <a:xfrm>
              <a:off x="1896464" y="5306047"/>
              <a:ext cx="347345" cy="275590"/>
            </a:xfrm>
            <a:custGeom>
              <a:avLst/>
              <a:gdLst/>
              <a:ahLst/>
              <a:cxnLst/>
              <a:rect l="l" t="t" r="r" b="b"/>
              <a:pathLst>
                <a:path w="347344"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104" name="object 104"/>
          <p:cNvGrpSpPr/>
          <p:nvPr/>
        </p:nvGrpSpPr>
        <p:grpSpPr>
          <a:xfrm>
            <a:off x="8769310" y="4499833"/>
            <a:ext cx="1400848" cy="975360"/>
            <a:chOff x="3988477" y="4640453"/>
            <a:chExt cx="1444625" cy="1005840"/>
          </a:xfrm>
        </p:grpSpPr>
        <p:pic>
          <p:nvPicPr>
            <p:cNvPr id="105" name="object 105"/>
            <p:cNvPicPr/>
            <p:nvPr/>
          </p:nvPicPr>
          <p:blipFill>
            <a:blip r:embed="rId5" cstate="print"/>
            <a:stretch>
              <a:fillRect/>
            </a:stretch>
          </p:blipFill>
          <p:spPr>
            <a:xfrm>
              <a:off x="4989967" y="4714305"/>
              <a:ext cx="442920" cy="136913"/>
            </a:xfrm>
            <a:prstGeom prst="rect">
              <a:avLst/>
            </a:prstGeom>
          </p:spPr>
        </p:pic>
        <p:pic>
          <p:nvPicPr>
            <p:cNvPr id="106" name="object 106"/>
            <p:cNvPicPr/>
            <p:nvPr/>
          </p:nvPicPr>
          <p:blipFill>
            <a:blip r:embed="rId6" cstate="print"/>
            <a:stretch>
              <a:fillRect/>
            </a:stretch>
          </p:blipFill>
          <p:spPr>
            <a:xfrm>
              <a:off x="3988477" y="4707655"/>
              <a:ext cx="389678" cy="151472"/>
            </a:xfrm>
            <a:prstGeom prst="rect">
              <a:avLst/>
            </a:prstGeom>
          </p:spPr>
        </p:pic>
        <p:sp>
          <p:nvSpPr>
            <p:cNvPr id="107" name="object 107"/>
            <p:cNvSpPr/>
            <p:nvPr/>
          </p:nvSpPr>
          <p:spPr>
            <a:xfrm>
              <a:off x="4391482" y="4640453"/>
              <a:ext cx="596900" cy="1005840"/>
            </a:xfrm>
            <a:custGeom>
              <a:avLst/>
              <a:gdLst/>
              <a:ahLst/>
              <a:cxnLst/>
              <a:rect l="l" t="t" r="r" b="b"/>
              <a:pathLst>
                <a:path w="596900" h="1005839">
                  <a:moveTo>
                    <a:pt x="596531" y="0"/>
                  </a:moveTo>
                  <a:lnTo>
                    <a:pt x="0" y="0"/>
                  </a:lnTo>
                  <a:lnTo>
                    <a:pt x="0" y="1005751"/>
                  </a:lnTo>
                  <a:lnTo>
                    <a:pt x="596531" y="1005751"/>
                  </a:lnTo>
                  <a:lnTo>
                    <a:pt x="596531" y="0"/>
                  </a:lnTo>
                  <a:close/>
                </a:path>
              </a:pathLst>
            </a:custGeom>
            <a:solidFill>
              <a:srgbClr val="FFFFFF"/>
            </a:solidFill>
          </p:spPr>
          <p:txBody>
            <a:bodyPr wrap="square" lIns="0" tIns="0" rIns="0" bIns="0" rtlCol="0"/>
            <a:lstStyle/>
            <a:p>
              <a:endParaRPr sz="1745"/>
            </a:p>
          </p:txBody>
        </p:sp>
        <p:sp>
          <p:nvSpPr>
            <p:cNvPr id="108" name="object 108"/>
            <p:cNvSpPr/>
            <p:nvPr/>
          </p:nvSpPr>
          <p:spPr>
            <a:xfrm>
              <a:off x="4397832" y="4646803"/>
              <a:ext cx="584200" cy="993140"/>
            </a:xfrm>
            <a:custGeom>
              <a:avLst/>
              <a:gdLst/>
              <a:ahLst/>
              <a:cxnLst/>
              <a:rect l="l" t="t" r="r" b="b"/>
              <a:pathLst>
                <a:path w="584200" h="993139">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pic>
          <p:nvPicPr>
            <p:cNvPr id="109" name="object 109"/>
            <p:cNvPicPr/>
            <p:nvPr/>
          </p:nvPicPr>
          <p:blipFill>
            <a:blip r:embed="rId16" cstate="print"/>
            <a:stretch>
              <a:fillRect/>
            </a:stretch>
          </p:blipFill>
          <p:spPr>
            <a:xfrm>
              <a:off x="4462251" y="4665870"/>
              <a:ext cx="454994" cy="954925"/>
            </a:xfrm>
            <a:prstGeom prst="rect">
              <a:avLst/>
            </a:prstGeom>
          </p:spPr>
        </p:pic>
        <p:sp>
          <p:nvSpPr>
            <p:cNvPr id="110" name="object 110"/>
            <p:cNvSpPr/>
            <p:nvPr/>
          </p:nvSpPr>
          <p:spPr>
            <a:xfrm>
              <a:off x="4014012" y="4891595"/>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11" name="object 111"/>
            <p:cNvSpPr/>
            <p:nvPr/>
          </p:nvSpPr>
          <p:spPr>
            <a:xfrm>
              <a:off x="4020362" y="4897945"/>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2" name="object 112"/>
            <p:cNvSpPr/>
            <p:nvPr/>
          </p:nvSpPr>
          <p:spPr>
            <a:xfrm>
              <a:off x="5003711" y="4884940"/>
              <a:ext cx="367030" cy="288290"/>
            </a:xfrm>
            <a:custGeom>
              <a:avLst/>
              <a:gdLst/>
              <a:ahLst/>
              <a:cxnLst/>
              <a:rect l="l" t="t" r="r" b="b"/>
              <a:pathLst>
                <a:path w="367029" h="288289">
                  <a:moveTo>
                    <a:pt x="366903" y="0"/>
                  </a:moveTo>
                  <a:lnTo>
                    <a:pt x="0" y="0"/>
                  </a:lnTo>
                  <a:lnTo>
                    <a:pt x="0" y="287997"/>
                  </a:lnTo>
                  <a:lnTo>
                    <a:pt x="366903" y="287997"/>
                  </a:lnTo>
                  <a:lnTo>
                    <a:pt x="366903" y="0"/>
                  </a:lnTo>
                  <a:close/>
                </a:path>
              </a:pathLst>
            </a:custGeom>
            <a:solidFill>
              <a:srgbClr val="B9CFF9"/>
            </a:solidFill>
          </p:spPr>
          <p:txBody>
            <a:bodyPr wrap="square" lIns="0" tIns="0" rIns="0" bIns="0" rtlCol="0"/>
            <a:lstStyle/>
            <a:p>
              <a:endParaRPr sz="1745"/>
            </a:p>
          </p:txBody>
        </p:sp>
        <p:sp>
          <p:nvSpPr>
            <p:cNvPr id="113" name="object 113"/>
            <p:cNvSpPr/>
            <p:nvPr/>
          </p:nvSpPr>
          <p:spPr>
            <a:xfrm>
              <a:off x="5010061" y="4891290"/>
              <a:ext cx="354330" cy="275590"/>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4" name="object 114"/>
            <p:cNvSpPr/>
            <p:nvPr/>
          </p:nvSpPr>
          <p:spPr>
            <a:xfrm>
              <a:off x="4005197" y="5298554"/>
              <a:ext cx="360045" cy="288290"/>
            </a:xfrm>
            <a:custGeom>
              <a:avLst/>
              <a:gdLst/>
              <a:ahLst/>
              <a:cxnLst/>
              <a:rect l="l" t="t" r="r" b="b"/>
              <a:pathLst>
                <a:path w="360045"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115" name="object 115"/>
            <p:cNvSpPr/>
            <p:nvPr/>
          </p:nvSpPr>
          <p:spPr>
            <a:xfrm>
              <a:off x="4011547" y="5304904"/>
              <a:ext cx="347345" cy="275590"/>
            </a:xfrm>
            <a:custGeom>
              <a:avLst/>
              <a:gdLst/>
              <a:ahLst/>
              <a:cxnLst/>
              <a:rect l="l" t="t" r="r" b="b"/>
              <a:pathLst>
                <a:path w="347345"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6" name="object 116"/>
            <p:cNvSpPr/>
            <p:nvPr/>
          </p:nvSpPr>
          <p:spPr>
            <a:xfrm>
              <a:off x="5008919" y="5291899"/>
              <a:ext cx="360045" cy="288290"/>
            </a:xfrm>
            <a:custGeom>
              <a:avLst/>
              <a:gdLst/>
              <a:ahLst/>
              <a:cxnLst/>
              <a:rect l="l" t="t" r="r" b="b"/>
              <a:pathLst>
                <a:path w="360045"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117" name="object 117"/>
            <p:cNvSpPr/>
            <p:nvPr/>
          </p:nvSpPr>
          <p:spPr>
            <a:xfrm>
              <a:off x="5015269" y="5298249"/>
              <a:ext cx="347345" cy="275590"/>
            </a:xfrm>
            <a:custGeom>
              <a:avLst/>
              <a:gdLst/>
              <a:ahLst/>
              <a:cxnLst/>
              <a:rect l="l" t="t" r="r" b="b"/>
              <a:pathLst>
                <a:path w="347345"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118" name="object 118"/>
          <p:cNvGrpSpPr/>
          <p:nvPr/>
        </p:nvGrpSpPr>
        <p:grpSpPr>
          <a:xfrm>
            <a:off x="10696155" y="6969108"/>
            <a:ext cx="1322032" cy="1035704"/>
            <a:chOff x="5975536" y="7186893"/>
            <a:chExt cx="1363345" cy="1068070"/>
          </a:xfrm>
        </p:grpSpPr>
        <p:pic>
          <p:nvPicPr>
            <p:cNvPr id="119" name="object 119"/>
            <p:cNvPicPr/>
            <p:nvPr/>
          </p:nvPicPr>
          <p:blipFill>
            <a:blip r:embed="rId17" cstate="print"/>
            <a:stretch>
              <a:fillRect/>
            </a:stretch>
          </p:blipFill>
          <p:spPr>
            <a:xfrm>
              <a:off x="5975536" y="7186893"/>
              <a:ext cx="1362742" cy="1068070"/>
            </a:xfrm>
            <a:prstGeom prst="rect">
              <a:avLst/>
            </a:prstGeom>
          </p:spPr>
        </p:pic>
        <p:pic>
          <p:nvPicPr>
            <p:cNvPr id="120" name="object 120"/>
            <p:cNvPicPr/>
            <p:nvPr/>
          </p:nvPicPr>
          <p:blipFill>
            <a:blip r:embed="rId6" cstate="print"/>
            <a:stretch>
              <a:fillRect/>
            </a:stretch>
          </p:blipFill>
          <p:spPr>
            <a:xfrm>
              <a:off x="6138945" y="8081968"/>
              <a:ext cx="417072" cy="151472"/>
            </a:xfrm>
            <a:prstGeom prst="rect">
              <a:avLst/>
            </a:prstGeom>
          </p:spPr>
        </p:pic>
        <p:pic>
          <p:nvPicPr>
            <p:cNvPr id="121" name="object 121"/>
            <p:cNvPicPr/>
            <p:nvPr/>
          </p:nvPicPr>
          <p:blipFill>
            <a:blip r:embed="rId5" cstate="print"/>
            <a:stretch>
              <a:fillRect/>
            </a:stretch>
          </p:blipFill>
          <p:spPr>
            <a:xfrm>
              <a:off x="6782568" y="7199315"/>
              <a:ext cx="442920" cy="136913"/>
            </a:xfrm>
            <a:prstGeom prst="rect">
              <a:avLst/>
            </a:prstGeom>
          </p:spPr>
        </p:pic>
        <p:pic>
          <p:nvPicPr>
            <p:cNvPr id="122" name="object 122"/>
            <p:cNvPicPr/>
            <p:nvPr/>
          </p:nvPicPr>
          <p:blipFill>
            <a:blip r:embed="rId6" cstate="print"/>
            <a:stretch>
              <a:fillRect/>
            </a:stretch>
          </p:blipFill>
          <p:spPr>
            <a:xfrm>
              <a:off x="6151791" y="7193431"/>
              <a:ext cx="389678" cy="151472"/>
            </a:xfrm>
            <a:prstGeom prst="rect">
              <a:avLst/>
            </a:prstGeom>
          </p:spPr>
        </p:pic>
        <p:pic>
          <p:nvPicPr>
            <p:cNvPr id="123" name="object 123"/>
            <p:cNvPicPr/>
            <p:nvPr/>
          </p:nvPicPr>
          <p:blipFill>
            <a:blip r:embed="rId5" cstate="print"/>
            <a:stretch>
              <a:fillRect/>
            </a:stretch>
          </p:blipFill>
          <p:spPr>
            <a:xfrm>
              <a:off x="6755757" y="8071782"/>
              <a:ext cx="442920" cy="153656"/>
            </a:xfrm>
            <a:prstGeom prst="rect">
              <a:avLst/>
            </a:prstGeom>
          </p:spPr>
        </p:pic>
        <p:sp>
          <p:nvSpPr>
            <p:cNvPr id="124" name="object 124"/>
            <p:cNvSpPr/>
            <p:nvPr/>
          </p:nvSpPr>
          <p:spPr>
            <a:xfrm>
              <a:off x="6780276" y="7346873"/>
              <a:ext cx="354330" cy="275590"/>
            </a:xfrm>
            <a:custGeom>
              <a:avLst/>
              <a:gdLst/>
              <a:ahLst/>
              <a:cxnLst/>
              <a:rect l="l" t="t" r="r" b="b"/>
              <a:pathLst>
                <a:path w="354329"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5" name="object 125"/>
            <p:cNvSpPr/>
            <p:nvPr/>
          </p:nvSpPr>
          <p:spPr>
            <a:xfrm>
              <a:off x="6196312" y="7359358"/>
              <a:ext cx="347980" cy="275590"/>
            </a:xfrm>
            <a:custGeom>
              <a:avLst/>
              <a:gdLst/>
              <a:ahLst/>
              <a:cxnLst/>
              <a:rect l="l" t="t" r="r" b="b"/>
              <a:pathLst>
                <a:path w="347979"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126" name="object 126"/>
            <p:cNvSpPr/>
            <p:nvPr/>
          </p:nvSpPr>
          <p:spPr>
            <a:xfrm>
              <a:off x="6206820" y="7786230"/>
              <a:ext cx="354330" cy="275590"/>
            </a:xfrm>
            <a:custGeom>
              <a:avLst/>
              <a:gdLst/>
              <a:ahLst/>
              <a:cxnLst/>
              <a:rect l="l" t="t" r="r" b="b"/>
              <a:pathLst>
                <a:path w="354329"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7" name="object 127"/>
            <p:cNvSpPr/>
            <p:nvPr/>
          </p:nvSpPr>
          <p:spPr>
            <a:xfrm>
              <a:off x="6774352" y="7788300"/>
              <a:ext cx="347980" cy="275590"/>
            </a:xfrm>
            <a:custGeom>
              <a:avLst/>
              <a:gdLst/>
              <a:ahLst/>
              <a:cxnLst/>
              <a:rect l="l" t="t" r="r" b="b"/>
              <a:pathLst>
                <a:path w="347979" h="275590">
                  <a:moveTo>
                    <a:pt x="0" y="275310"/>
                  </a:moveTo>
                  <a:lnTo>
                    <a:pt x="347543" y="275310"/>
                  </a:lnTo>
                  <a:lnTo>
                    <a:pt x="347543" y="0"/>
                  </a:lnTo>
                  <a:lnTo>
                    <a:pt x="0" y="0"/>
                  </a:lnTo>
                  <a:lnTo>
                    <a:pt x="0" y="275310"/>
                  </a:lnTo>
                  <a:close/>
                </a:path>
              </a:pathLst>
            </a:custGeom>
            <a:ln w="12607">
              <a:solidFill>
                <a:srgbClr val="000000"/>
              </a:solidFill>
            </a:ln>
          </p:spPr>
          <p:txBody>
            <a:bodyPr wrap="square" lIns="0" tIns="0" rIns="0" bIns="0" rtlCol="0"/>
            <a:lstStyle/>
            <a:p>
              <a:endParaRPr sz="1745"/>
            </a:p>
          </p:txBody>
        </p:sp>
      </p:grpSp>
      <p:grpSp>
        <p:nvGrpSpPr>
          <p:cNvPr id="128" name="object 128"/>
          <p:cNvGrpSpPr/>
          <p:nvPr/>
        </p:nvGrpSpPr>
        <p:grpSpPr>
          <a:xfrm>
            <a:off x="5784466" y="3149562"/>
            <a:ext cx="1315258" cy="975360"/>
            <a:chOff x="910358" y="3247986"/>
            <a:chExt cx="1356360" cy="1005840"/>
          </a:xfrm>
        </p:grpSpPr>
        <p:pic>
          <p:nvPicPr>
            <p:cNvPr id="129" name="object 129"/>
            <p:cNvPicPr/>
            <p:nvPr/>
          </p:nvPicPr>
          <p:blipFill>
            <a:blip r:embed="rId5" cstate="print"/>
            <a:stretch>
              <a:fillRect/>
            </a:stretch>
          </p:blipFill>
          <p:spPr>
            <a:xfrm>
              <a:off x="1823790" y="4042921"/>
              <a:ext cx="442920" cy="136913"/>
            </a:xfrm>
            <a:prstGeom prst="rect">
              <a:avLst/>
            </a:prstGeom>
          </p:spPr>
        </p:pic>
        <p:pic>
          <p:nvPicPr>
            <p:cNvPr id="130" name="object 130"/>
            <p:cNvPicPr/>
            <p:nvPr/>
          </p:nvPicPr>
          <p:blipFill>
            <a:blip r:embed="rId6" cstate="print"/>
            <a:stretch>
              <a:fillRect/>
            </a:stretch>
          </p:blipFill>
          <p:spPr>
            <a:xfrm>
              <a:off x="915151" y="4057789"/>
              <a:ext cx="389678" cy="151472"/>
            </a:xfrm>
            <a:prstGeom prst="rect">
              <a:avLst/>
            </a:prstGeom>
          </p:spPr>
        </p:pic>
        <p:pic>
          <p:nvPicPr>
            <p:cNvPr id="131" name="object 131"/>
            <p:cNvPicPr/>
            <p:nvPr/>
          </p:nvPicPr>
          <p:blipFill>
            <a:blip r:embed="rId18" cstate="print"/>
            <a:stretch>
              <a:fillRect/>
            </a:stretch>
          </p:blipFill>
          <p:spPr>
            <a:xfrm>
              <a:off x="1281747" y="3247986"/>
              <a:ext cx="596531" cy="1005751"/>
            </a:xfrm>
            <a:prstGeom prst="rect">
              <a:avLst/>
            </a:prstGeom>
          </p:spPr>
        </p:pic>
        <p:sp>
          <p:nvSpPr>
            <p:cNvPr id="132" name="object 132"/>
            <p:cNvSpPr/>
            <p:nvPr/>
          </p:nvSpPr>
          <p:spPr>
            <a:xfrm>
              <a:off x="910358" y="3701224"/>
              <a:ext cx="360045" cy="288290"/>
            </a:xfrm>
            <a:custGeom>
              <a:avLst/>
              <a:gdLst/>
              <a:ahLst/>
              <a:cxnLst/>
              <a:rect l="l" t="t" r="r" b="b"/>
              <a:pathLst>
                <a:path w="360044" h="288289">
                  <a:moveTo>
                    <a:pt x="359996" y="0"/>
                  </a:moveTo>
                  <a:lnTo>
                    <a:pt x="0" y="0"/>
                  </a:lnTo>
                  <a:lnTo>
                    <a:pt x="0" y="287997"/>
                  </a:lnTo>
                  <a:lnTo>
                    <a:pt x="359996" y="287997"/>
                  </a:lnTo>
                  <a:lnTo>
                    <a:pt x="359996" y="0"/>
                  </a:lnTo>
                  <a:close/>
                </a:path>
              </a:pathLst>
            </a:custGeom>
            <a:solidFill>
              <a:srgbClr val="B9CFF9"/>
            </a:solidFill>
          </p:spPr>
          <p:txBody>
            <a:bodyPr wrap="square" lIns="0" tIns="0" rIns="0" bIns="0" rtlCol="0"/>
            <a:lstStyle/>
            <a:p>
              <a:endParaRPr sz="1745"/>
            </a:p>
          </p:txBody>
        </p:sp>
        <p:sp>
          <p:nvSpPr>
            <p:cNvPr id="133" name="object 133"/>
            <p:cNvSpPr/>
            <p:nvPr/>
          </p:nvSpPr>
          <p:spPr>
            <a:xfrm>
              <a:off x="916708" y="3707574"/>
              <a:ext cx="347345" cy="275590"/>
            </a:xfrm>
            <a:custGeom>
              <a:avLst/>
              <a:gdLst/>
              <a:ahLst/>
              <a:cxnLst/>
              <a:rect l="l" t="t" r="r" b="b"/>
              <a:pathLst>
                <a:path w="347344"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34" name="object 134"/>
            <p:cNvSpPr/>
            <p:nvPr/>
          </p:nvSpPr>
          <p:spPr>
            <a:xfrm>
              <a:off x="1894370" y="3709542"/>
              <a:ext cx="360045" cy="288290"/>
            </a:xfrm>
            <a:custGeom>
              <a:avLst/>
              <a:gdLst/>
              <a:ahLst/>
              <a:cxnLst/>
              <a:rect l="l" t="t" r="r" b="b"/>
              <a:pathLst>
                <a:path w="360044"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35" name="object 135"/>
            <p:cNvSpPr/>
            <p:nvPr/>
          </p:nvSpPr>
          <p:spPr>
            <a:xfrm>
              <a:off x="1900720" y="3715892"/>
              <a:ext cx="347345" cy="275590"/>
            </a:xfrm>
            <a:custGeom>
              <a:avLst/>
              <a:gdLst/>
              <a:ahLst/>
              <a:cxnLst/>
              <a:rect l="l" t="t" r="r" b="b"/>
              <a:pathLst>
                <a:path w="347344"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36" name="object 136"/>
            <p:cNvSpPr/>
            <p:nvPr/>
          </p:nvSpPr>
          <p:spPr>
            <a:xfrm>
              <a:off x="912218" y="3319424"/>
              <a:ext cx="360045" cy="288290"/>
            </a:xfrm>
            <a:custGeom>
              <a:avLst/>
              <a:gdLst/>
              <a:ahLst/>
              <a:cxnLst/>
              <a:rect l="l" t="t" r="r" b="b"/>
              <a:pathLst>
                <a:path w="360044"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137" name="object 137"/>
            <p:cNvSpPr/>
            <p:nvPr/>
          </p:nvSpPr>
          <p:spPr>
            <a:xfrm>
              <a:off x="918568" y="3325774"/>
              <a:ext cx="347345" cy="275590"/>
            </a:xfrm>
            <a:custGeom>
              <a:avLst/>
              <a:gdLst/>
              <a:ahLst/>
              <a:cxnLst/>
              <a:rect l="l" t="t" r="r" b="b"/>
              <a:pathLst>
                <a:path w="347344"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38" name="object 138"/>
            <p:cNvSpPr/>
            <p:nvPr/>
          </p:nvSpPr>
          <p:spPr>
            <a:xfrm>
              <a:off x="1890114" y="3319424"/>
              <a:ext cx="360045" cy="288290"/>
            </a:xfrm>
            <a:custGeom>
              <a:avLst/>
              <a:gdLst/>
              <a:ahLst/>
              <a:cxnLst/>
              <a:rect l="l" t="t" r="r" b="b"/>
              <a:pathLst>
                <a:path w="360044"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139" name="object 139"/>
            <p:cNvSpPr/>
            <p:nvPr/>
          </p:nvSpPr>
          <p:spPr>
            <a:xfrm>
              <a:off x="1896464" y="3325774"/>
              <a:ext cx="347345" cy="275590"/>
            </a:xfrm>
            <a:custGeom>
              <a:avLst/>
              <a:gdLst/>
              <a:ahLst/>
              <a:cxnLst/>
              <a:rect l="l" t="t" r="r" b="b"/>
              <a:pathLst>
                <a:path w="347344"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140" name="object 140"/>
          <p:cNvGrpSpPr/>
          <p:nvPr/>
        </p:nvGrpSpPr>
        <p:grpSpPr>
          <a:xfrm>
            <a:off x="10684384" y="3762387"/>
            <a:ext cx="1224126" cy="1003685"/>
            <a:chOff x="5963398" y="3879962"/>
            <a:chExt cx="1262380" cy="1035050"/>
          </a:xfrm>
        </p:grpSpPr>
        <p:pic>
          <p:nvPicPr>
            <p:cNvPr id="141" name="object 141"/>
            <p:cNvPicPr/>
            <p:nvPr/>
          </p:nvPicPr>
          <p:blipFill>
            <a:blip r:embed="rId5" cstate="print"/>
            <a:stretch>
              <a:fillRect/>
            </a:stretch>
          </p:blipFill>
          <p:spPr>
            <a:xfrm>
              <a:off x="6707009" y="3879962"/>
              <a:ext cx="442920" cy="146360"/>
            </a:xfrm>
            <a:prstGeom prst="rect">
              <a:avLst/>
            </a:prstGeom>
          </p:spPr>
        </p:pic>
        <p:pic>
          <p:nvPicPr>
            <p:cNvPr id="142" name="object 142"/>
            <p:cNvPicPr/>
            <p:nvPr/>
          </p:nvPicPr>
          <p:blipFill>
            <a:blip r:embed="rId6" cstate="print"/>
            <a:stretch>
              <a:fillRect/>
            </a:stretch>
          </p:blipFill>
          <p:spPr>
            <a:xfrm>
              <a:off x="6063793" y="3983737"/>
              <a:ext cx="389678" cy="151472"/>
            </a:xfrm>
            <a:prstGeom prst="rect">
              <a:avLst/>
            </a:prstGeom>
          </p:spPr>
        </p:pic>
        <p:pic>
          <p:nvPicPr>
            <p:cNvPr id="143" name="object 143"/>
            <p:cNvPicPr/>
            <p:nvPr/>
          </p:nvPicPr>
          <p:blipFill>
            <a:blip r:embed="rId17" cstate="print"/>
            <a:stretch>
              <a:fillRect/>
            </a:stretch>
          </p:blipFill>
          <p:spPr>
            <a:xfrm>
              <a:off x="5963398" y="3920520"/>
              <a:ext cx="1261753" cy="946328"/>
            </a:xfrm>
            <a:prstGeom prst="rect">
              <a:avLst/>
            </a:prstGeom>
          </p:spPr>
        </p:pic>
        <p:pic>
          <p:nvPicPr>
            <p:cNvPr id="144" name="object 144"/>
            <p:cNvPicPr/>
            <p:nvPr/>
          </p:nvPicPr>
          <p:blipFill>
            <a:blip r:embed="rId5" cstate="print"/>
            <a:stretch>
              <a:fillRect/>
            </a:stretch>
          </p:blipFill>
          <p:spPr>
            <a:xfrm>
              <a:off x="6689356" y="3886198"/>
              <a:ext cx="428414" cy="151705"/>
            </a:xfrm>
            <a:prstGeom prst="rect">
              <a:avLst/>
            </a:prstGeom>
          </p:spPr>
        </p:pic>
        <p:pic>
          <p:nvPicPr>
            <p:cNvPr id="145" name="object 145"/>
            <p:cNvPicPr/>
            <p:nvPr/>
          </p:nvPicPr>
          <p:blipFill>
            <a:blip r:embed="rId6" cstate="print"/>
            <a:stretch>
              <a:fillRect/>
            </a:stretch>
          </p:blipFill>
          <p:spPr>
            <a:xfrm>
              <a:off x="6100369" y="3883661"/>
              <a:ext cx="389678" cy="151472"/>
            </a:xfrm>
            <a:prstGeom prst="rect">
              <a:avLst/>
            </a:prstGeom>
          </p:spPr>
        </p:pic>
        <p:pic>
          <p:nvPicPr>
            <p:cNvPr id="146" name="object 146"/>
            <p:cNvPicPr/>
            <p:nvPr/>
          </p:nvPicPr>
          <p:blipFill>
            <a:blip r:embed="rId6" cstate="print"/>
            <a:stretch>
              <a:fillRect/>
            </a:stretch>
          </p:blipFill>
          <p:spPr>
            <a:xfrm>
              <a:off x="6107281" y="4763283"/>
              <a:ext cx="389678" cy="151472"/>
            </a:xfrm>
            <a:prstGeom prst="rect">
              <a:avLst/>
            </a:prstGeom>
          </p:spPr>
        </p:pic>
        <p:pic>
          <p:nvPicPr>
            <p:cNvPr id="147" name="object 147"/>
            <p:cNvPicPr/>
            <p:nvPr/>
          </p:nvPicPr>
          <p:blipFill>
            <a:blip r:embed="rId5" cstate="print"/>
            <a:stretch>
              <a:fillRect/>
            </a:stretch>
          </p:blipFill>
          <p:spPr>
            <a:xfrm>
              <a:off x="6707009" y="4759957"/>
              <a:ext cx="442920" cy="136913"/>
            </a:xfrm>
            <a:prstGeom prst="rect">
              <a:avLst/>
            </a:prstGeom>
          </p:spPr>
        </p:pic>
        <p:sp>
          <p:nvSpPr>
            <p:cNvPr id="148" name="object 148"/>
            <p:cNvSpPr/>
            <p:nvPr/>
          </p:nvSpPr>
          <p:spPr>
            <a:xfrm>
              <a:off x="6696367" y="4046486"/>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49" name="object 149"/>
            <p:cNvSpPr/>
            <p:nvPr/>
          </p:nvSpPr>
          <p:spPr>
            <a:xfrm>
              <a:off x="6702717" y="4052836"/>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50" name="object 150"/>
            <p:cNvSpPr/>
            <p:nvPr/>
          </p:nvSpPr>
          <p:spPr>
            <a:xfrm>
              <a:off x="6143701" y="4044835"/>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51" name="object 151"/>
            <p:cNvSpPr/>
            <p:nvPr/>
          </p:nvSpPr>
          <p:spPr>
            <a:xfrm>
              <a:off x="6150051" y="4051185"/>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52" name="object 152"/>
            <p:cNvSpPr/>
            <p:nvPr/>
          </p:nvSpPr>
          <p:spPr>
            <a:xfrm>
              <a:off x="6147028" y="4448949"/>
              <a:ext cx="360045" cy="288290"/>
            </a:xfrm>
            <a:custGeom>
              <a:avLst/>
              <a:gdLst/>
              <a:ahLst/>
              <a:cxnLst/>
              <a:rect l="l" t="t" r="r" b="b"/>
              <a:pathLst>
                <a:path w="360045" h="288289">
                  <a:moveTo>
                    <a:pt x="359994" y="0"/>
                  </a:moveTo>
                  <a:lnTo>
                    <a:pt x="0" y="0"/>
                  </a:lnTo>
                  <a:lnTo>
                    <a:pt x="0" y="288010"/>
                  </a:lnTo>
                  <a:lnTo>
                    <a:pt x="359994" y="288010"/>
                  </a:lnTo>
                  <a:lnTo>
                    <a:pt x="359994" y="0"/>
                  </a:lnTo>
                  <a:close/>
                </a:path>
              </a:pathLst>
            </a:custGeom>
            <a:solidFill>
              <a:srgbClr val="B9CFF9"/>
            </a:solidFill>
          </p:spPr>
          <p:txBody>
            <a:bodyPr wrap="square" lIns="0" tIns="0" rIns="0" bIns="0" rtlCol="0"/>
            <a:lstStyle/>
            <a:p>
              <a:endParaRPr sz="1745"/>
            </a:p>
          </p:txBody>
        </p:sp>
        <p:sp>
          <p:nvSpPr>
            <p:cNvPr id="153" name="object 153"/>
            <p:cNvSpPr/>
            <p:nvPr/>
          </p:nvSpPr>
          <p:spPr>
            <a:xfrm>
              <a:off x="6153378" y="4455299"/>
              <a:ext cx="347345" cy="275590"/>
            </a:xfrm>
            <a:custGeom>
              <a:avLst/>
              <a:gdLst/>
              <a:ahLst/>
              <a:cxnLst/>
              <a:rect l="l" t="t" r="r" b="b"/>
              <a:pathLst>
                <a:path w="347345" h="275589">
                  <a:moveTo>
                    <a:pt x="0" y="275310"/>
                  </a:moveTo>
                  <a:lnTo>
                    <a:pt x="347294" y="275310"/>
                  </a:lnTo>
                  <a:lnTo>
                    <a:pt x="347294"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154" name="object 154"/>
            <p:cNvSpPr/>
            <p:nvPr/>
          </p:nvSpPr>
          <p:spPr>
            <a:xfrm>
              <a:off x="6697218" y="4442294"/>
              <a:ext cx="367030" cy="288290"/>
            </a:xfrm>
            <a:custGeom>
              <a:avLst/>
              <a:gdLst/>
              <a:ahLst/>
              <a:cxnLst/>
              <a:rect l="l" t="t" r="r" b="b"/>
              <a:pathLst>
                <a:path w="367029" h="288289">
                  <a:moveTo>
                    <a:pt x="366903" y="0"/>
                  </a:moveTo>
                  <a:lnTo>
                    <a:pt x="0" y="0"/>
                  </a:lnTo>
                  <a:lnTo>
                    <a:pt x="0" y="288010"/>
                  </a:lnTo>
                  <a:lnTo>
                    <a:pt x="366903" y="288010"/>
                  </a:lnTo>
                  <a:lnTo>
                    <a:pt x="366903" y="0"/>
                  </a:lnTo>
                  <a:close/>
                </a:path>
              </a:pathLst>
            </a:custGeom>
            <a:solidFill>
              <a:srgbClr val="B9CFF9"/>
            </a:solidFill>
          </p:spPr>
          <p:txBody>
            <a:bodyPr wrap="square" lIns="0" tIns="0" rIns="0" bIns="0" rtlCol="0"/>
            <a:lstStyle/>
            <a:p>
              <a:endParaRPr sz="1745"/>
            </a:p>
          </p:txBody>
        </p:sp>
        <p:sp>
          <p:nvSpPr>
            <p:cNvPr id="155" name="object 155"/>
            <p:cNvSpPr/>
            <p:nvPr/>
          </p:nvSpPr>
          <p:spPr>
            <a:xfrm>
              <a:off x="6703568" y="4448644"/>
              <a:ext cx="354330" cy="275590"/>
            </a:xfrm>
            <a:custGeom>
              <a:avLst/>
              <a:gdLst/>
              <a:ahLst/>
              <a:cxnLst/>
              <a:rect l="l" t="t" r="r" b="b"/>
              <a:pathLst>
                <a:path w="354329" h="275589">
                  <a:moveTo>
                    <a:pt x="0" y="275310"/>
                  </a:moveTo>
                  <a:lnTo>
                    <a:pt x="354203" y="275310"/>
                  </a:lnTo>
                  <a:lnTo>
                    <a:pt x="354203" y="0"/>
                  </a:lnTo>
                  <a:lnTo>
                    <a:pt x="0" y="0"/>
                  </a:lnTo>
                  <a:lnTo>
                    <a:pt x="0" y="275310"/>
                  </a:lnTo>
                  <a:close/>
                </a:path>
              </a:pathLst>
            </a:custGeom>
            <a:ln w="12700">
              <a:solidFill>
                <a:srgbClr val="000000"/>
              </a:solidFill>
            </a:ln>
          </p:spPr>
          <p:txBody>
            <a:bodyPr wrap="square" lIns="0" tIns="0" rIns="0" bIns="0" rtlCol="0"/>
            <a:lstStyle/>
            <a:p>
              <a:endParaRPr sz="1745"/>
            </a:p>
          </p:txBody>
        </p:sp>
      </p:grpSp>
      <p:pic>
        <p:nvPicPr>
          <p:cNvPr id="156" name="object 156"/>
          <p:cNvPicPr/>
          <p:nvPr/>
        </p:nvPicPr>
        <p:blipFill>
          <a:blip r:embed="rId6" cstate="print"/>
          <a:stretch>
            <a:fillRect/>
          </a:stretch>
        </p:blipFill>
        <p:spPr>
          <a:xfrm>
            <a:off x="8796182" y="6874684"/>
            <a:ext cx="377870" cy="146882"/>
          </a:xfrm>
          <a:prstGeom prst="rect">
            <a:avLst/>
          </a:prstGeom>
        </p:spPr>
      </p:pic>
      <p:sp>
        <p:nvSpPr>
          <p:cNvPr id="157" name="object 157"/>
          <p:cNvSpPr txBox="1"/>
          <p:nvPr/>
        </p:nvSpPr>
        <p:spPr>
          <a:xfrm>
            <a:off x="5515949" y="9004593"/>
            <a:ext cx="2762288" cy="131816"/>
          </a:xfrm>
          <a:prstGeom prst="rect">
            <a:avLst/>
          </a:prstGeom>
        </p:spPr>
        <p:txBody>
          <a:bodyPr vert="horz" wrap="square" lIns="0" tIns="12315" rIns="0" bIns="0" rtlCol="0">
            <a:spAutoFit/>
          </a:bodyPr>
          <a:lstStyle/>
          <a:p>
            <a:pPr marL="12315">
              <a:spcBef>
                <a:spcPts val="97"/>
              </a:spcBef>
            </a:pPr>
            <a:r>
              <a:rPr sz="776" dirty="0">
                <a:latin typeface="Times New Roman"/>
                <a:cs typeface="Times New Roman"/>
              </a:rPr>
              <a:t>©The Edward H. Angle Society of </a:t>
            </a:r>
            <a:r>
              <a:rPr sz="776" spc="-10" dirty="0">
                <a:latin typeface="Times New Roman"/>
                <a:cs typeface="Times New Roman"/>
              </a:rPr>
              <a:t>Orthodontists</a:t>
            </a:r>
            <a:r>
              <a:rPr sz="776" spc="-5" dirty="0">
                <a:latin typeface="Times New Roman"/>
                <a:cs typeface="Times New Roman"/>
              </a:rPr>
              <a:t> </a:t>
            </a:r>
            <a:r>
              <a:rPr sz="776" dirty="0">
                <a:latin typeface="Times New Roman"/>
                <a:cs typeface="Times New Roman"/>
              </a:rPr>
              <a:t>Eastern </a:t>
            </a:r>
            <a:r>
              <a:rPr sz="776" spc="-10" dirty="0">
                <a:latin typeface="Times New Roman"/>
                <a:cs typeface="Times New Roman"/>
              </a:rPr>
              <a:t>Component</a:t>
            </a:r>
            <a:endParaRPr sz="776">
              <a:latin typeface="Times New Roman"/>
              <a:cs typeface="Times New Roman"/>
            </a:endParaRPr>
          </a:p>
        </p:txBody>
      </p:sp>
      <p:sp>
        <p:nvSpPr>
          <p:cNvPr id="158" name="object 158"/>
          <p:cNvSpPr txBox="1"/>
          <p:nvPr/>
        </p:nvSpPr>
        <p:spPr>
          <a:xfrm>
            <a:off x="11066535" y="3495963"/>
            <a:ext cx="493221" cy="191505"/>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Midline</a:t>
            </a:r>
            <a:endParaRPr sz="1164">
              <a:latin typeface="Times New Roman"/>
              <a:cs typeface="Times New Roman"/>
            </a:endParaRPr>
          </a:p>
        </p:txBody>
      </p:sp>
      <p:sp>
        <p:nvSpPr>
          <p:cNvPr id="159" name="object 159"/>
          <p:cNvSpPr txBox="1"/>
          <p:nvPr/>
        </p:nvSpPr>
        <p:spPr>
          <a:xfrm>
            <a:off x="11117656" y="6316416"/>
            <a:ext cx="493221" cy="191505"/>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Midline</a:t>
            </a:r>
            <a:endParaRPr sz="1164">
              <a:latin typeface="Times New Roman"/>
              <a:cs typeface="Times New Roman"/>
            </a:endParaRPr>
          </a:p>
        </p:txBody>
      </p:sp>
      <p:sp>
        <p:nvSpPr>
          <p:cNvPr id="160" name="object 160"/>
          <p:cNvSpPr txBox="1"/>
          <p:nvPr/>
        </p:nvSpPr>
        <p:spPr>
          <a:xfrm>
            <a:off x="5373021" y="7465014"/>
            <a:ext cx="386080" cy="191505"/>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Class:</a:t>
            </a:r>
            <a:endParaRPr sz="1164">
              <a:latin typeface="Times New Roman"/>
              <a:cs typeface="Times New Roman"/>
            </a:endParaRPr>
          </a:p>
        </p:txBody>
      </p:sp>
      <p:sp>
        <p:nvSpPr>
          <p:cNvPr id="161" name="object 161"/>
          <p:cNvSpPr txBox="1"/>
          <p:nvPr/>
        </p:nvSpPr>
        <p:spPr>
          <a:xfrm>
            <a:off x="8306882" y="1474148"/>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162" name="object 162"/>
          <p:cNvSpPr txBox="1"/>
          <p:nvPr/>
        </p:nvSpPr>
        <p:spPr>
          <a:xfrm>
            <a:off x="8352030" y="4195477"/>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163" name="object 163"/>
          <p:cNvSpPr txBox="1"/>
          <p:nvPr/>
        </p:nvSpPr>
        <p:spPr>
          <a:xfrm>
            <a:off x="6733412" y="7432711"/>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164" name="object 164"/>
          <p:cNvSpPr txBox="1"/>
          <p:nvPr/>
        </p:nvSpPr>
        <p:spPr>
          <a:xfrm>
            <a:off x="6843042" y="4208382"/>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165" name="object 165"/>
          <p:cNvSpPr txBox="1"/>
          <p:nvPr/>
        </p:nvSpPr>
        <p:spPr>
          <a:xfrm>
            <a:off x="8410072" y="7452058"/>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166" name="object 166"/>
          <p:cNvSpPr txBox="1"/>
          <p:nvPr/>
        </p:nvSpPr>
        <p:spPr>
          <a:xfrm>
            <a:off x="8831583" y="7437292"/>
            <a:ext cx="272781"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OJ=</a:t>
            </a:r>
            <a:endParaRPr sz="1164">
              <a:latin typeface="Times New Roman"/>
              <a:cs typeface="Times New Roman"/>
            </a:endParaRPr>
          </a:p>
        </p:txBody>
      </p:sp>
      <p:sp>
        <p:nvSpPr>
          <p:cNvPr id="167" name="object 167"/>
          <p:cNvSpPr txBox="1"/>
          <p:nvPr/>
        </p:nvSpPr>
        <p:spPr>
          <a:xfrm>
            <a:off x="9790391" y="7440481"/>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168" name="object 168"/>
          <p:cNvSpPr txBox="1"/>
          <p:nvPr/>
        </p:nvSpPr>
        <p:spPr>
          <a:xfrm>
            <a:off x="7952489" y="55935"/>
            <a:ext cx="1366982" cy="191505"/>
          </a:xfrm>
          <a:prstGeom prst="rect">
            <a:avLst/>
          </a:prstGeom>
        </p:spPr>
        <p:txBody>
          <a:bodyPr vert="horz" wrap="square" lIns="0" tIns="12315" rIns="0" bIns="0" rtlCol="0">
            <a:spAutoFit/>
          </a:bodyPr>
          <a:lstStyle/>
          <a:p>
            <a:pPr marL="12315">
              <a:spcBef>
                <a:spcPts val="97"/>
              </a:spcBef>
            </a:pPr>
            <a:r>
              <a:rPr sz="1164" dirty="0">
                <a:latin typeface="Times New Roman"/>
                <a:cs typeface="Times New Roman"/>
              </a:rPr>
              <a:t>Main</a:t>
            </a:r>
            <a:r>
              <a:rPr sz="1164" spc="-29" dirty="0">
                <a:latin typeface="Times New Roman"/>
                <a:cs typeface="Times New Roman"/>
              </a:rPr>
              <a:t> </a:t>
            </a:r>
            <a:r>
              <a:rPr sz="1164" dirty="0">
                <a:latin typeface="Times New Roman"/>
                <a:cs typeface="Times New Roman"/>
              </a:rPr>
              <a:t>sheet</a:t>
            </a:r>
            <a:r>
              <a:rPr sz="1164" spc="-24" dirty="0">
                <a:latin typeface="Times New Roman"/>
                <a:cs typeface="Times New Roman"/>
              </a:rPr>
              <a:t> </a:t>
            </a:r>
            <a:r>
              <a:rPr sz="1164" dirty="0">
                <a:latin typeface="Times New Roman"/>
                <a:cs typeface="Times New Roman"/>
              </a:rPr>
              <a:t>(right</a:t>
            </a:r>
            <a:r>
              <a:rPr sz="1164" spc="-24" dirty="0">
                <a:latin typeface="Times New Roman"/>
                <a:cs typeface="Times New Roman"/>
              </a:rPr>
              <a:t> </a:t>
            </a:r>
            <a:r>
              <a:rPr sz="1164" spc="-10" dirty="0">
                <a:latin typeface="Times New Roman"/>
                <a:cs typeface="Times New Roman"/>
              </a:rPr>
              <a:t>side)</a:t>
            </a:r>
            <a:endParaRPr sz="1164">
              <a:latin typeface="Times New Roman"/>
              <a:cs typeface="Times New Roman"/>
            </a:endParaRPr>
          </a:p>
        </p:txBody>
      </p:sp>
      <p:grpSp>
        <p:nvGrpSpPr>
          <p:cNvPr id="169" name="object 169"/>
          <p:cNvGrpSpPr/>
          <p:nvPr/>
        </p:nvGrpSpPr>
        <p:grpSpPr>
          <a:xfrm>
            <a:off x="5955652" y="425194"/>
            <a:ext cx="828194" cy="2294928"/>
            <a:chOff x="1086892" y="438480"/>
            <a:chExt cx="854075" cy="2366645"/>
          </a:xfrm>
        </p:grpSpPr>
        <p:pic>
          <p:nvPicPr>
            <p:cNvPr id="170" name="object 170"/>
            <p:cNvPicPr/>
            <p:nvPr/>
          </p:nvPicPr>
          <p:blipFill>
            <a:blip r:embed="rId19" cstate="print"/>
            <a:stretch>
              <a:fillRect/>
            </a:stretch>
          </p:blipFill>
          <p:spPr>
            <a:xfrm>
              <a:off x="1281747" y="438480"/>
              <a:ext cx="596531" cy="1005738"/>
            </a:xfrm>
            <a:prstGeom prst="rect">
              <a:avLst/>
            </a:prstGeom>
          </p:spPr>
        </p:pic>
        <p:pic>
          <p:nvPicPr>
            <p:cNvPr id="171" name="object 171"/>
            <p:cNvPicPr/>
            <p:nvPr/>
          </p:nvPicPr>
          <p:blipFill>
            <a:blip r:embed="rId20" cstate="print"/>
            <a:stretch>
              <a:fillRect/>
            </a:stretch>
          </p:blipFill>
          <p:spPr>
            <a:xfrm>
              <a:off x="1280921" y="1798878"/>
              <a:ext cx="596518" cy="1005738"/>
            </a:xfrm>
            <a:prstGeom prst="rect">
              <a:avLst/>
            </a:prstGeom>
          </p:spPr>
        </p:pic>
        <p:sp>
          <p:nvSpPr>
            <p:cNvPr id="172" name="object 172"/>
            <p:cNvSpPr/>
            <p:nvPr/>
          </p:nvSpPr>
          <p:spPr>
            <a:xfrm>
              <a:off x="1086892" y="1485811"/>
              <a:ext cx="432434" cy="288290"/>
            </a:xfrm>
            <a:custGeom>
              <a:avLst/>
              <a:gdLst/>
              <a:ahLst/>
              <a:cxnLst/>
              <a:rect l="l" t="t" r="r" b="b"/>
              <a:pathLst>
                <a:path w="432434" h="288289">
                  <a:moveTo>
                    <a:pt x="432001" y="0"/>
                  </a:moveTo>
                  <a:lnTo>
                    <a:pt x="0" y="0"/>
                  </a:lnTo>
                  <a:lnTo>
                    <a:pt x="0" y="287997"/>
                  </a:lnTo>
                  <a:lnTo>
                    <a:pt x="432001" y="287997"/>
                  </a:lnTo>
                  <a:lnTo>
                    <a:pt x="432001" y="0"/>
                  </a:lnTo>
                  <a:close/>
                </a:path>
              </a:pathLst>
            </a:custGeom>
            <a:solidFill>
              <a:srgbClr val="B9CFF9"/>
            </a:solidFill>
          </p:spPr>
          <p:txBody>
            <a:bodyPr wrap="square" lIns="0" tIns="0" rIns="0" bIns="0" rtlCol="0"/>
            <a:lstStyle/>
            <a:p>
              <a:endParaRPr sz="1745" dirty="0"/>
            </a:p>
          </p:txBody>
        </p:sp>
        <p:sp>
          <p:nvSpPr>
            <p:cNvPr id="173" name="object 173"/>
            <p:cNvSpPr/>
            <p:nvPr/>
          </p:nvSpPr>
          <p:spPr>
            <a:xfrm>
              <a:off x="1093242" y="1492161"/>
              <a:ext cx="419734" cy="275590"/>
            </a:xfrm>
            <a:custGeom>
              <a:avLst/>
              <a:gdLst/>
              <a:ahLst/>
              <a:cxnLst/>
              <a:rect l="l" t="t" r="r" b="b"/>
              <a:pathLst>
                <a:path w="419734" h="275589">
                  <a:moveTo>
                    <a:pt x="0" y="275297"/>
                  </a:moveTo>
                  <a:lnTo>
                    <a:pt x="419301" y="275297"/>
                  </a:lnTo>
                  <a:lnTo>
                    <a:pt x="419301"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74" name="object 174"/>
            <p:cNvSpPr/>
            <p:nvPr/>
          </p:nvSpPr>
          <p:spPr>
            <a:xfrm>
              <a:off x="1544662" y="1485811"/>
              <a:ext cx="396240" cy="288290"/>
            </a:xfrm>
            <a:custGeom>
              <a:avLst/>
              <a:gdLst/>
              <a:ahLst/>
              <a:cxnLst/>
              <a:rect l="l" t="t" r="r" b="b"/>
              <a:pathLst>
                <a:path w="396239" h="288289">
                  <a:moveTo>
                    <a:pt x="395998" y="0"/>
                  </a:moveTo>
                  <a:lnTo>
                    <a:pt x="0" y="0"/>
                  </a:lnTo>
                  <a:lnTo>
                    <a:pt x="0" y="287997"/>
                  </a:lnTo>
                  <a:lnTo>
                    <a:pt x="395998" y="287997"/>
                  </a:lnTo>
                  <a:lnTo>
                    <a:pt x="395998" y="0"/>
                  </a:lnTo>
                  <a:close/>
                </a:path>
              </a:pathLst>
            </a:custGeom>
            <a:solidFill>
              <a:srgbClr val="B9CFF9"/>
            </a:solidFill>
          </p:spPr>
          <p:txBody>
            <a:bodyPr wrap="square" lIns="0" tIns="0" rIns="0" bIns="0" rtlCol="0"/>
            <a:lstStyle/>
            <a:p>
              <a:endParaRPr sz="1745"/>
            </a:p>
          </p:txBody>
        </p:sp>
        <p:sp>
          <p:nvSpPr>
            <p:cNvPr id="175" name="object 175"/>
            <p:cNvSpPr/>
            <p:nvPr/>
          </p:nvSpPr>
          <p:spPr>
            <a:xfrm>
              <a:off x="1551012" y="1492161"/>
              <a:ext cx="383540" cy="275590"/>
            </a:xfrm>
            <a:custGeom>
              <a:avLst/>
              <a:gdLst/>
              <a:ahLst/>
              <a:cxnLst/>
              <a:rect l="l" t="t" r="r" b="b"/>
              <a:pathLst>
                <a:path w="383539" h="275589">
                  <a:moveTo>
                    <a:pt x="0" y="275297"/>
                  </a:moveTo>
                  <a:lnTo>
                    <a:pt x="383298" y="275297"/>
                  </a:lnTo>
                  <a:lnTo>
                    <a:pt x="383298"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176" name="object 176"/>
          <p:cNvGrpSpPr/>
          <p:nvPr/>
        </p:nvGrpSpPr>
        <p:grpSpPr>
          <a:xfrm>
            <a:off x="7444799" y="425194"/>
            <a:ext cx="831888" cy="2294928"/>
            <a:chOff x="2622575" y="438480"/>
            <a:chExt cx="857885" cy="2366645"/>
          </a:xfrm>
        </p:grpSpPr>
        <p:sp>
          <p:nvSpPr>
            <p:cNvPr id="177" name="object 177"/>
            <p:cNvSpPr/>
            <p:nvPr/>
          </p:nvSpPr>
          <p:spPr>
            <a:xfrm>
              <a:off x="2778556" y="444830"/>
              <a:ext cx="584200" cy="993140"/>
            </a:xfrm>
            <a:custGeom>
              <a:avLst/>
              <a:gdLst/>
              <a:ahLst/>
              <a:cxnLst/>
              <a:rect l="l" t="t" r="r" b="b"/>
              <a:pathLst>
                <a:path w="584200" h="993140">
                  <a:moveTo>
                    <a:pt x="0" y="993038"/>
                  </a:moveTo>
                  <a:lnTo>
                    <a:pt x="583831" y="993038"/>
                  </a:lnTo>
                  <a:lnTo>
                    <a:pt x="583831" y="0"/>
                  </a:lnTo>
                  <a:lnTo>
                    <a:pt x="0" y="0"/>
                  </a:lnTo>
                  <a:lnTo>
                    <a:pt x="0" y="993038"/>
                  </a:lnTo>
                  <a:close/>
                </a:path>
              </a:pathLst>
            </a:custGeom>
            <a:ln w="12700">
              <a:solidFill>
                <a:srgbClr val="BFBFBF"/>
              </a:solidFill>
            </a:ln>
          </p:spPr>
          <p:txBody>
            <a:bodyPr wrap="square" lIns="0" tIns="0" rIns="0" bIns="0" rtlCol="0"/>
            <a:lstStyle/>
            <a:p>
              <a:endParaRPr sz="1745"/>
            </a:p>
          </p:txBody>
        </p:sp>
        <p:pic>
          <p:nvPicPr>
            <p:cNvPr id="178" name="object 178"/>
            <p:cNvPicPr/>
            <p:nvPr/>
          </p:nvPicPr>
          <p:blipFill>
            <a:blip r:embed="rId12" cstate="print"/>
            <a:stretch>
              <a:fillRect/>
            </a:stretch>
          </p:blipFill>
          <p:spPr>
            <a:xfrm>
              <a:off x="2911316" y="463877"/>
              <a:ext cx="318312" cy="954938"/>
            </a:xfrm>
            <a:prstGeom prst="rect">
              <a:avLst/>
            </a:prstGeom>
          </p:spPr>
        </p:pic>
        <p:sp>
          <p:nvSpPr>
            <p:cNvPr id="179" name="object 179"/>
            <p:cNvSpPr/>
            <p:nvPr/>
          </p:nvSpPr>
          <p:spPr>
            <a:xfrm>
              <a:off x="2787980" y="1805228"/>
              <a:ext cx="584200" cy="993140"/>
            </a:xfrm>
            <a:custGeom>
              <a:avLst/>
              <a:gdLst/>
              <a:ahLst/>
              <a:cxnLst/>
              <a:rect l="l" t="t" r="r" b="b"/>
              <a:pathLst>
                <a:path w="584200" h="993139">
                  <a:moveTo>
                    <a:pt x="0" y="993038"/>
                  </a:moveTo>
                  <a:lnTo>
                    <a:pt x="583831" y="993038"/>
                  </a:lnTo>
                  <a:lnTo>
                    <a:pt x="583831" y="0"/>
                  </a:lnTo>
                  <a:lnTo>
                    <a:pt x="0" y="0"/>
                  </a:lnTo>
                  <a:lnTo>
                    <a:pt x="0" y="993038"/>
                  </a:lnTo>
                  <a:close/>
                </a:path>
              </a:pathLst>
            </a:custGeom>
            <a:ln w="12700">
              <a:solidFill>
                <a:srgbClr val="BFBFBF"/>
              </a:solidFill>
            </a:ln>
          </p:spPr>
          <p:txBody>
            <a:bodyPr wrap="square" lIns="0" tIns="0" rIns="0" bIns="0" rtlCol="0"/>
            <a:lstStyle/>
            <a:p>
              <a:endParaRPr sz="1745"/>
            </a:p>
          </p:txBody>
        </p:sp>
        <p:pic>
          <p:nvPicPr>
            <p:cNvPr id="180" name="object 180"/>
            <p:cNvPicPr/>
            <p:nvPr/>
          </p:nvPicPr>
          <p:blipFill>
            <a:blip r:embed="rId21" cstate="print"/>
            <a:stretch>
              <a:fillRect/>
            </a:stretch>
          </p:blipFill>
          <p:spPr>
            <a:xfrm>
              <a:off x="2943861" y="1824236"/>
              <a:ext cx="355356" cy="955019"/>
            </a:xfrm>
            <a:prstGeom prst="rect">
              <a:avLst/>
            </a:prstGeom>
          </p:spPr>
        </p:pic>
        <p:sp>
          <p:nvSpPr>
            <p:cNvPr id="181" name="object 181"/>
            <p:cNvSpPr/>
            <p:nvPr/>
          </p:nvSpPr>
          <p:spPr>
            <a:xfrm>
              <a:off x="2622575" y="1472514"/>
              <a:ext cx="432434" cy="288290"/>
            </a:xfrm>
            <a:custGeom>
              <a:avLst/>
              <a:gdLst/>
              <a:ahLst/>
              <a:cxnLst/>
              <a:rect l="l" t="t" r="r" b="b"/>
              <a:pathLst>
                <a:path w="432435" h="288289">
                  <a:moveTo>
                    <a:pt x="432003" y="0"/>
                  </a:moveTo>
                  <a:lnTo>
                    <a:pt x="0" y="0"/>
                  </a:lnTo>
                  <a:lnTo>
                    <a:pt x="0" y="287997"/>
                  </a:lnTo>
                  <a:lnTo>
                    <a:pt x="432003" y="287997"/>
                  </a:lnTo>
                  <a:lnTo>
                    <a:pt x="432003" y="0"/>
                  </a:lnTo>
                  <a:close/>
                </a:path>
              </a:pathLst>
            </a:custGeom>
            <a:solidFill>
              <a:srgbClr val="B9CFF9"/>
            </a:solidFill>
          </p:spPr>
          <p:txBody>
            <a:bodyPr wrap="square" lIns="0" tIns="0" rIns="0" bIns="0" rtlCol="0"/>
            <a:lstStyle/>
            <a:p>
              <a:endParaRPr sz="1745"/>
            </a:p>
          </p:txBody>
        </p:sp>
        <p:sp>
          <p:nvSpPr>
            <p:cNvPr id="182" name="object 182"/>
            <p:cNvSpPr/>
            <p:nvPr/>
          </p:nvSpPr>
          <p:spPr>
            <a:xfrm>
              <a:off x="2628925" y="1478864"/>
              <a:ext cx="419734" cy="275590"/>
            </a:xfrm>
            <a:custGeom>
              <a:avLst/>
              <a:gdLst/>
              <a:ahLst/>
              <a:cxnLst/>
              <a:rect l="l" t="t" r="r" b="b"/>
              <a:pathLst>
                <a:path w="419735" h="275589">
                  <a:moveTo>
                    <a:pt x="0" y="275297"/>
                  </a:moveTo>
                  <a:lnTo>
                    <a:pt x="419303" y="275297"/>
                  </a:lnTo>
                  <a:lnTo>
                    <a:pt x="4193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83" name="object 183"/>
            <p:cNvSpPr/>
            <p:nvPr/>
          </p:nvSpPr>
          <p:spPr>
            <a:xfrm>
              <a:off x="3083966" y="1472514"/>
              <a:ext cx="396240" cy="288290"/>
            </a:xfrm>
            <a:custGeom>
              <a:avLst/>
              <a:gdLst/>
              <a:ahLst/>
              <a:cxnLst/>
              <a:rect l="l" t="t" r="r" b="b"/>
              <a:pathLst>
                <a:path w="396239" h="288289">
                  <a:moveTo>
                    <a:pt x="395998" y="0"/>
                  </a:moveTo>
                  <a:lnTo>
                    <a:pt x="0" y="0"/>
                  </a:lnTo>
                  <a:lnTo>
                    <a:pt x="0" y="287997"/>
                  </a:lnTo>
                  <a:lnTo>
                    <a:pt x="395998" y="287997"/>
                  </a:lnTo>
                  <a:lnTo>
                    <a:pt x="395998" y="0"/>
                  </a:lnTo>
                  <a:close/>
                </a:path>
              </a:pathLst>
            </a:custGeom>
            <a:solidFill>
              <a:srgbClr val="B9CFF9"/>
            </a:solidFill>
          </p:spPr>
          <p:txBody>
            <a:bodyPr wrap="square" lIns="0" tIns="0" rIns="0" bIns="0" rtlCol="0"/>
            <a:lstStyle/>
            <a:p>
              <a:endParaRPr sz="1745"/>
            </a:p>
          </p:txBody>
        </p:sp>
        <p:sp>
          <p:nvSpPr>
            <p:cNvPr id="184" name="object 184"/>
            <p:cNvSpPr/>
            <p:nvPr/>
          </p:nvSpPr>
          <p:spPr>
            <a:xfrm>
              <a:off x="3090316" y="1478864"/>
              <a:ext cx="383540" cy="275590"/>
            </a:xfrm>
            <a:custGeom>
              <a:avLst/>
              <a:gdLst/>
              <a:ahLst/>
              <a:cxnLst/>
              <a:rect l="l" t="t" r="r" b="b"/>
              <a:pathLst>
                <a:path w="383539" h="275589">
                  <a:moveTo>
                    <a:pt x="0" y="275297"/>
                  </a:moveTo>
                  <a:lnTo>
                    <a:pt x="383298" y="275297"/>
                  </a:lnTo>
                  <a:lnTo>
                    <a:pt x="383298"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185" name="object 185"/>
          <p:cNvGrpSpPr/>
          <p:nvPr/>
        </p:nvGrpSpPr>
        <p:grpSpPr>
          <a:xfrm>
            <a:off x="8864157" y="425194"/>
            <a:ext cx="590512" cy="2294928"/>
            <a:chOff x="4086288" y="438480"/>
            <a:chExt cx="608965" cy="2366645"/>
          </a:xfrm>
        </p:grpSpPr>
        <p:pic>
          <p:nvPicPr>
            <p:cNvPr id="186" name="object 186"/>
            <p:cNvPicPr/>
            <p:nvPr/>
          </p:nvPicPr>
          <p:blipFill>
            <a:blip r:embed="rId22" cstate="print"/>
            <a:stretch>
              <a:fillRect/>
            </a:stretch>
          </p:blipFill>
          <p:spPr>
            <a:xfrm>
              <a:off x="4098201" y="438480"/>
              <a:ext cx="596531" cy="1005751"/>
            </a:xfrm>
            <a:prstGeom prst="rect">
              <a:avLst/>
            </a:prstGeom>
          </p:spPr>
        </p:pic>
        <p:sp>
          <p:nvSpPr>
            <p:cNvPr id="187" name="object 187"/>
            <p:cNvSpPr/>
            <p:nvPr/>
          </p:nvSpPr>
          <p:spPr>
            <a:xfrm>
              <a:off x="4092638" y="1805216"/>
              <a:ext cx="584200" cy="993140"/>
            </a:xfrm>
            <a:custGeom>
              <a:avLst/>
              <a:gdLst/>
              <a:ahLst/>
              <a:cxnLst/>
              <a:rect l="l" t="t" r="r" b="b"/>
              <a:pathLst>
                <a:path w="584200" h="993139">
                  <a:moveTo>
                    <a:pt x="0" y="993051"/>
                  </a:moveTo>
                  <a:lnTo>
                    <a:pt x="583819" y="993051"/>
                  </a:lnTo>
                  <a:lnTo>
                    <a:pt x="583819" y="0"/>
                  </a:lnTo>
                  <a:lnTo>
                    <a:pt x="0" y="0"/>
                  </a:lnTo>
                  <a:lnTo>
                    <a:pt x="0" y="993051"/>
                  </a:lnTo>
                  <a:close/>
                </a:path>
              </a:pathLst>
            </a:custGeom>
            <a:ln w="12700">
              <a:solidFill>
                <a:srgbClr val="BFBFBF"/>
              </a:solidFill>
            </a:ln>
          </p:spPr>
          <p:txBody>
            <a:bodyPr wrap="square" lIns="0" tIns="0" rIns="0" bIns="0" rtlCol="0"/>
            <a:lstStyle/>
            <a:p>
              <a:endParaRPr sz="1745"/>
            </a:p>
          </p:txBody>
        </p:sp>
        <p:pic>
          <p:nvPicPr>
            <p:cNvPr id="188" name="object 188"/>
            <p:cNvPicPr/>
            <p:nvPr/>
          </p:nvPicPr>
          <p:blipFill>
            <a:blip r:embed="rId14" cstate="print"/>
            <a:stretch>
              <a:fillRect/>
            </a:stretch>
          </p:blipFill>
          <p:spPr>
            <a:xfrm>
              <a:off x="4246926" y="1824283"/>
              <a:ext cx="269626" cy="954925"/>
            </a:xfrm>
            <a:prstGeom prst="rect">
              <a:avLst/>
            </a:prstGeom>
          </p:spPr>
        </p:pic>
        <p:sp>
          <p:nvSpPr>
            <p:cNvPr id="189" name="object 189"/>
            <p:cNvSpPr/>
            <p:nvPr/>
          </p:nvSpPr>
          <p:spPr>
            <a:xfrm>
              <a:off x="4195939" y="1477035"/>
              <a:ext cx="492125" cy="288290"/>
            </a:xfrm>
            <a:custGeom>
              <a:avLst/>
              <a:gdLst/>
              <a:ahLst/>
              <a:cxnLst/>
              <a:rect l="l" t="t" r="r" b="b"/>
              <a:pathLst>
                <a:path w="492125" h="288289">
                  <a:moveTo>
                    <a:pt x="491854" y="0"/>
                  </a:moveTo>
                  <a:lnTo>
                    <a:pt x="0" y="0"/>
                  </a:lnTo>
                  <a:lnTo>
                    <a:pt x="0" y="287997"/>
                  </a:lnTo>
                  <a:lnTo>
                    <a:pt x="491854" y="287997"/>
                  </a:lnTo>
                  <a:lnTo>
                    <a:pt x="491854" y="0"/>
                  </a:lnTo>
                  <a:close/>
                </a:path>
              </a:pathLst>
            </a:custGeom>
            <a:solidFill>
              <a:srgbClr val="B9CFF9"/>
            </a:solidFill>
          </p:spPr>
          <p:txBody>
            <a:bodyPr wrap="square" lIns="0" tIns="0" rIns="0" bIns="0" rtlCol="0"/>
            <a:lstStyle/>
            <a:p>
              <a:endParaRPr sz="1745"/>
            </a:p>
          </p:txBody>
        </p:sp>
        <p:sp>
          <p:nvSpPr>
            <p:cNvPr id="190" name="object 190"/>
            <p:cNvSpPr/>
            <p:nvPr/>
          </p:nvSpPr>
          <p:spPr>
            <a:xfrm>
              <a:off x="4202289" y="1483385"/>
              <a:ext cx="479425" cy="275590"/>
            </a:xfrm>
            <a:custGeom>
              <a:avLst/>
              <a:gdLst/>
              <a:ahLst/>
              <a:cxnLst/>
              <a:rect l="l" t="t" r="r" b="b"/>
              <a:pathLst>
                <a:path w="479425" h="275589">
                  <a:moveTo>
                    <a:pt x="0" y="275297"/>
                  </a:moveTo>
                  <a:lnTo>
                    <a:pt x="479154" y="275297"/>
                  </a:lnTo>
                  <a:lnTo>
                    <a:pt x="479154"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191" name="object 191"/>
          <p:cNvGrpSpPr/>
          <p:nvPr/>
        </p:nvGrpSpPr>
        <p:grpSpPr>
          <a:xfrm>
            <a:off x="5955652" y="4175377"/>
            <a:ext cx="863291" cy="279554"/>
            <a:chOff x="1086892" y="4305858"/>
            <a:chExt cx="890269" cy="288290"/>
          </a:xfrm>
        </p:grpSpPr>
        <p:sp>
          <p:nvSpPr>
            <p:cNvPr id="192" name="object 192"/>
            <p:cNvSpPr/>
            <p:nvPr/>
          </p:nvSpPr>
          <p:spPr>
            <a:xfrm>
              <a:off x="1086892" y="4305858"/>
              <a:ext cx="432434" cy="288290"/>
            </a:xfrm>
            <a:custGeom>
              <a:avLst/>
              <a:gdLst/>
              <a:ahLst/>
              <a:cxnLst/>
              <a:rect l="l" t="t" r="r" b="b"/>
              <a:pathLst>
                <a:path w="432434" h="288289">
                  <a:moveTo>
                    <a:pt x="432001" y="0"/>
                  </a:moveTo>
                  <a:lnTo>
                    <a:pt x="0" y="0"/>
                  </a:lnTo>
                  <a:lnTo>
                    <a:pt x="0" y="287997"/>
                  </a:lnTo>
                  <a:lnTo>
                    <a:pt x="432001" y="287997"/>
                  </a:lnTo>
                  <a:lnTo>
                    <a:pt x="432001" y="0"/>
                  </a:lnTo>
                  <a:close/>
                </a:path>
              </a:pathLst>
            </a:custGeom>
            <a:solidFill>
              <a:srgbClr val="B9CFF9"/>
            </a:solidFill>
          </p:spPr>
          <p:txBody>
            <a:bodyPr wrap="square" lIns="0" tIns="0" rIns="0" bIns="0" rtlCol="0"/>
            <a:lstStyle/>
            <a:p>
              <a:endParaRPr sz="1745"/>
            </a:p>
          </p:txBody>
        </p:sp>
        <p:sp>
          <p:nvSpPr>
            <p:cNvPr id="193" name="object 193"/>
            <p:cNvSpPr/>
            <p:nvPr/>
          </p:nvSpPr>
          <p:spPr>
            <a:xfrm>
              <a:off x="1093242" y="4312208"/>
              <a:ext cx="419734" cy="275590"/>
            </a:xfrm>
            <a:custGeom>
              <a:avLst/>
              <a:gdLst/>
              <a:ahLst/>
              <a:cxnLst/>
              <a:rect l="l" t="t" r="r" b="b"/>
              <a:pathLst>
                <a:path w="419734" h="275589">
                  <a:moveTo>
                    <a:pt x="0" y="275297"/>
                  </a:moveTo>
                  <a:lnTo>
                    <a:pt x="419301" y="275297"/>
                  </a:lnTo>
                  <a:lnTo>
                    <a:pt x="419301"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94" name="object 194"/>
            <p:cNvSpPr/>
            <p:nvPr/>
          </p:nvSpPr>
          <p:spPr>
            <a:xfrm>
              <a:off x="1544662" y="4305858"/>
              <a:ext cx="432434" cy="288290"/>
            </a:xfrm>
            <a:custGeom>
              <a:avLst/>
              <a:gdLst/>
              <a:ahLst/>
              <a:cxnLst/>
              <a:rect l="l" t="t" r="r" b="b"/>
              <a:pathLst>
                <a:path w="432435" h="288289">
                  <a:moveTo>
                    <a:pt x="432003" y="0"/>
                  </a:moveTo>
                  <a:lnTo>
                    <a:pt x="0" y="0"/>
                  </a:lnTo>
                  <a:lnTo>
                    <a:pt x="0" y="287997"/>
                  </a:lnTo>
                  <a:lnTo>
                    <a:pt x="432003" y="287997"/>
                  </a:lnTo>
                  <a:lnTo>
                    <a:pt x="432003" y="0"/>
                  </a:lnTo>
                  <a:close/>
                </a:path>
              </a:pathLst>
            </a:custGeom>
            <a:solidFill>
              <a:srgbClr val="B9CFF9"/>
            </a:solidFill>
          </p:spPr>
          <p:txBody>
            <a:bodyPr wrap="square" lIns="0" tIns="0" rIns="0" bIns="0" rtlCol="0"/>
            <a:lstStyle/>
            <a:p>
              <a:endParaRPr sz="1745"/>
            </a:p>
          </p:txBody>
        </p:sp>
        <p:sp>
          <p:nvSpPr>
            <p:cNvPr id="195" name="object 195"/>
            <p:cNvSpPr/>
            <p:nvPr/>
          </p:nvSpPr>
          <p:spPr>
            <a:xfrm>
              <a:off x="1551012" y="4312208"/>
              <a:ext cx="419734" cy="275590"/>
            </a:xfrm>
            <a:custGeom>
              <a:avLst/>
              <a:gdLst/>
              <a:ahLst/>
              <a:cxnLst/>
              <a:rect l="l" t="t" r="r" b="b"/>
              <a:pathLst>
                <a:path w="419735" h="275589">
                  <a:moveTo>
                    <a:pt x="0" y="275297"/>
                  </a:moveTo>
                  <a:lnTo>
                    <a:pt x="419303" y="275297"/>
                  </a:lnTo>
                  <a:lnTo>
                    <a:pt x="419303"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196" name="object 196"/>
          <p:cNvGrpSpPr/>
          <p:nvPr/>
        </p:nvGrpSpPr>
        <p:grpSpPr>
          <a:xfrm>
            <a:off x="7472040" y="4168924"/>
            <a:ext cx="856519" cy="279554"/>
            <a:chOff x="2650667" y="4299203"/>
            <a:chExt cx="883285" cy="288290"/>
          </a:xfrm>
        </p:grpSpPr>
        <p:sp>
          <p:nvSpPr>
            <p:cNvPr id="197" name="object 197"/>
            <p:cNvSpPr/>
            <p:nvPr/>
          </p:nvSpPr>
          <p:spPr>
            <a:xfrm>
              <a:off x="2650667" y="4299203"/>
              <a:ext cx="432434" cy="288290"/>
            </a:xfrm>
            <a:custGeom>
              <a:avLst/>
              <a:gdLst/>
              <a:ahLst/>
              <a:cxnLst/>
              <a:rect l="l" t="t" r="r" b="b"/>
              <a:pathLst>
                <a:path w="432435" h="288289">
                  <a:moveTo>
                    <a:pt x="432003" y="0"/>
                  </a:moveTo>
                  <a:lnTo>
                    <a:pt x="0" y="0"/>
                  </a:lnTo>
                  <a:lnTo>
                    <a:pt x="0" y="287997"/>
                  </a:lnTo>
                  <a:lnTo>
                    <a:pt x="432003" y="287997"/>
                  </a:lnTo>
                  <a:lnTo>
                    <a:pt x="432003" y="0"/>
                  </a:lnTo>
                  <a:close/>
                </a:path>
              </a:pathLst>
            </a:custGeom>
            <a:solidFill>
              <a:srgbClr val="B9CFF9"/>
            </a:solidFill>
          </p:spPr>
          <p:txBody>
            <a:bodyPr wrap="square" lIns="0" tIns="0" rIns="0" bIns="0" rtlCol="0"/>
            <a:lstStyle/>
            <a:p>
              <a:endParaRPr sz="1745"/>
            </a:p>
          </p:txBody>
        </p:sp>
        <p:sp>
          <p:nvSpPr>
            <p:cNvPr id="198" name="object 198"/>
            <p:cNvSpPr/>
            <p:nvPr/>
          </p:nvSpPr>
          <p:spPr>
            <a:xfrm>
              <a:off x="2657017" y="4305553"/>
              <a:ext cx="419734" cy="275590"/>
            </a:xfrm>
            <a:custGeom>
              <a:avLst/>
              <a:gdLst/>
              <a:ahLst/>
              <a:cxnLst/>
              <a:rect l="l" t="t" r="r" b="b"/>
              <a:pathLst>
                <a:path w="419735" h="275589">
                  <a:moveTo>
                    <a:pt x="0" y="275297"/>
                  </a:moveTo>
                  <a:lnTo>
                    <a:pt x="419303" y="275297"/>
                  </a:lnTo>
                  <a:lnTo>
                    <a:pt x="4193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99" name="object 199"/>
            <p:cNvSpPr/>
            <p:nvPr/>
          </p:nvSpPr>
          <p:spPr>
            <a:xfrm>
              <a:off x="3101543" y="4299203"/>
              <a:ext cx="432434" cy="288290"/>
            </a:xfrm>
            <a:custGeom>
              <a:avLst/>
              <a:gdLst/>
              <a:ahLst/>
              <a:cxnLst/>
              <a:rect l="l" t="t" r="r" b="b"/>
              <a:pathLst>
                <a:path w="432435" h="288289">
                  <a:moveTo>
                    <a:pt x="432003" y="0"/>
                  </a:moveTo>
                  <a:lnTo>
                    <a:pt x="0" y="0"/>
                  </a:lnTo>
                  <a:lnTo>
                    <a:pt x="0" y="287997"/>
                  </a:lnTo>
                  <a:lnTo>
                    <a:pt x="432003" y="287997"/>
                  </a:lnTo>
                  <a:lnTo>
                    <a:pt x="432003" y="0"/>
                  </a:lnTo>
                  <a:close/>
                </a:path>
              </a:pathLst>
            </a:custGeom>
            <a:solidFill>
              <a:srgbClr val="B9CFF9"/>
            </a:solidFill>
          </p:spPr>
          <p:txBody>
            <a:bodyPr wrap="square" lIns="0" tIns="0" rIns="0" bIns="0" rtlCol="0"/>
            <a:lstStyle/>
            <a:p>
              <a:endParaRPr sz="1745"/>
            </a:p>
          </p:txBody>
        </p:sp>
        <p:sp>
          <p:nvSpPr>
            <p:cNvPr id="200" name="object 200"/>
            <p:cNvSpPr/>
            <p:nvPr/>
          </p:nvSpPr>
          <p:spPr>
            <a:xfrm>
              <a:off x="3107893" y="4305553"/>
              <a:ext cx="419734" cy="275590"/>
            </a:xfrm>
            <a:custGeom>
              <a:avLst/>
              <a:gdLst/>
              <a:ahLst/>
              <a:cxnLst/>
              <a:rect l="l" t="t" r="r" b="b"/>
              <a:pathLst>
                <a:path w="419735" h="275589">
                  <a:moveTo>
                    <a:pt x="0" y="275297"/>
                  </a:moveTo>
                  <a:lnTo>
                    <a:pt x="419303" y="275297"/>
                  </a:lnTo>
                  <a:lnTo>
                    <a:pt x="419303"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201" name="object 201"/>
          <p:cNvGrpSpPr/>
          <p:nvPr/>
        </p:nvGrpSpPr>
        <p:grpSpPr>
          <a:xfrm>
            <a:off x="9230447" y="4175377"/>
            <a:ext cx="628688" cy="279554"/>
            <a:chOff x="4464024" y="4305858"/>
            <a:chExt cx="648335" cy="288290"/>
          </a:xfrm>
        </p:grpSpPr>
        <p:sp>
          <p:nvSpPr>
            <p:cNvPr id="202" name="object 202"/>
            <p:cNvSpPr/>
            <p:nvPr/>
          </p:nvSpPr>
          <p:spPr>
            <a:xfrm>
              <a:off x="4464024" y="4305858"/>
              <a:ext cx="648335" cy="288290"/>
            </a:xfrm>
            <a:custGeom>
              <a:avLst/>
              <a:gdLst/>
              <a:ahLst/>
              <a:cxnLst/>
              <a:rect l="l" t="t" r="r" b="b"/>
              <a:pathLst>
                <a:path w="648335" h="288289">
                  <a:moveTo>
                    <a:pt x="648004" y="0"/>
                  </a:moveTo>
                  <a:lnTo>
                    <a:pt x="0" y="0"/>
                  </a:lnTo>
                  <a:lnTo>
                    <a:pt x="0" y="287997"/>
                  </a:lnTo>
                  <a:lnTo>
                    <a:pt x="648004" y="287997"/>
                  </a:lnTo>
                  <a:lnTo>
                    <a:pt x="648004" y="0"/>
                  </a:lnTo>
                  <a:close/>
                </a:path>
              </a:pathLst>
            </a:custGeom>
            <a:solidFill>
              <a:srgbClr val="B9CFF9"/>
            </a:solidFill>
          </p:spPr>
          <p:txBody>
            <a:bodyPr wrap="square" lIns="0" tIns="0" rIns="0" bIns="0" rtlCol="0"/>
            <a:lstStyle/>
            <a:p>
              <a:endParaRPr sz="1745"/>
            </a:p>
          </p:txBody>
        </p:sp>
        <p:sp>
          <p:nvSpPr>
            <p:cNvPr id="203" name="object 203"/>
            <p:cNvSpPr/>
            <p:nvPr/>
          </p:nvSpPr>
          <p:spPr>
            <a:xfrm>
              <a:off x="4470374" y="4312208"/>
              <a:ext cx="635635" cy="275590"/>
            </a:xfrm>
            <a:custGeom>
              <a:avLst/>
              <a:gdLst/>
              <a:ahLst/>
              <a:cxnLst/>
              <a:rect l="l" t="t" r="r" b="b"/>
              <a:pathLst>
                <a:path w="635635" h="275589">
                  <a:moveTo>
                    <a:pt x="0" y="275297"/>
                  </a:moveTo>
                  <a:lnTo>
                    <a:pt x="635304" y="275297"/>
                  </a:lnTo>
                  <a:lnTo>
                    <a:pt x="635304"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204" name="object 204"/>
          <p:cNvGrpSpPr/>
          <p:nvPr/>
        </p:nvGrpSpPr>
        <p:grpSpPr>
          <a:xfrm>
            <a:off x="5763971" y="6407155"/>
            <a:ext cx="1303559" cy="2300470"/>
            <a:chOff x="889221" y="6607378"/>
            <a:chExt cx="1344295" cy="2372360"/>
          </a:xfrm>
        </p:grpSpPr>
        <p:pic>
          <p:nvPicPr>
            <p:cNvPr id="205" name="object 205"/>
            <p:cNvPicPr/>
            <p:nvPr/>
          </p:nvPicPr>
          <p:blipFill>
            <a:blip r:embed="rId23" cstate="print"/>
            <a:stretch>
              <a:fillRect/>
            </a:stretch>
          </p:blipFill>
          <p:spPr>
            <a:xfrm>
              <a:off x="1260687" y="6607378"/>
              <a:ext cx="596522" cy="1005751"/>
            </a:xfrm>
            <a:prstGeom prst="rect">
              <a:avLst/>
            </a:prstGeom>
          </p:spPr>
        </p:pic>
        <p:pic>
          <p:nvPicPr>
            <p:cNvPr id="206" name="object 206"/>
            <p:cNvPicPr/>
            <p:nvPr/>
          </p:nvPicPr>
          <p:blipFill>
            <a:blip r:embed="rId15" cstate="print"/>
            <a:stretch>
              <a:fillRect/>
            </a:stretch>
          </p:blipFill>
          <p:spPr>
            <a:xfrm>
              <a:off x="1259853" y="7973618"/>
              <a:ext cx="596530" cy="1005751"/>
            </a:xfrm>
            <a:prstGeom prst="rect">
              <a:avLst/>
            </a:prstGeom>
          </p:spPr>
        </p:pic>
        <p:sp>
          <p:nvSpPr>
            <p:cNvPr id="207" name="object 207"/>
            <p:cNvSpPr/>
            <p:nvPr/>
          </p:nvSpPr>
          <p:spPr>
            <a:xfrm>
              <a:off x="1072232" y="7654240"/>
              <a:ext cx="419734" cy="276225"/>
            </a:xfrm>
            <a:custGeom>
              <a:avLst/>
              <a:gdLst/>
              <a:ahLst/>
              <a:cxnLst/>
              <a:rect l="l" t="t" r="r" b="b"/>
              <a:pathLst>
                <a:path w="419734" h="276225">
                  <a:moveTo>
                    <a:pt x="0" y="275736"/>
                  </a:moveTo>
                  <a:lnTo>
                    <a:pt x="419177" y="275736"/>
                  </a:lnTo>
                  <a:lnTo>
                    <a:pt x="419177" y="0"/>
                  </a:lnTo>
                  <a:lnTo>
                    <a:pt x="0" y="0"/>
                  </a:lnTo>
                  <a:lnTo>
                    <a:pt x="0" y="275736"/>
                  </a:lnTo>
                  <a:close/>
                </a:path>
              </a:pathLst>
            </a:custGeom>
            <a:ln w="12418">
              <a:solidFill>
                <a:srgbClr val="000000"/>
              </a:solidFill>
            </a:ln>
          </p:spPr>
          <p:txBody>
            <a:bodyPr wrap="square" lIns="0" tIns="0" rIns="0" bIns="0" rtlCol="0"/>
            <a:lstStyle/>
            <a:p>
              <a:endParaRPr sz="1745"/>
            </a:p>
          </p:txBody>
        </p:sp>
        <p:sp>
          <p:nvSpPr>
            <p:cNvPr id="208" name="object 208"/>
            <p:cNvSpPr/>
            <p:nvPr/>
          </p:nvSpPr>
          <p:spPr>
            <a:xfrm>
              <a:off x="1504424" y="7654314"/>
              <a:ext cx="347980" cy="275590"/>
            </a:xfrm>
            <a:custGeom>
              <a:avLst/>
              <a:gdLst/>
              <a:ahLst/>
              <a:cxnLst/>
              <a:rect l="l" t="t" r="r" b="b"/>
              <a:pathLst>
                <a:path w="347980" h="275590">
                  <a:moveTo>
                    <a:pt x="0" y="275593"/>
                  </a:moveTo>
                  <a:lnTo>
                    <a:pt x="347543" y="275593"/>
                  </a:lnTo>
                  <a:lnTo>
                    <a:pt x="347543" y="0"/>
                  </a:lnTo>
                  <a:lnTo>
                    <a:pt x="0" y="0"/>
                  </a:lnTo>
                  <a:lnTo>
                    <a:pt x="0" y="275593"/>
                  </a:lnTo>
                  <a:close/>
                </a:path>
              </a:pathLst>
            </a:custGeom>
            <a:ln w="12417">
              <a:solidFill>
                <a:srgbClr val="000000"/>
              </a:solidFill>
            </a:ln>
          </p:spPr>
          <p:txBody>
            <a:bodyPr wrap="square" lIns="0" tIns="0" rIns="0" bIns="0" rtlCol="0"/>
            <a:lstStyle/>
            <a:p>
              <a:endParaRPr sz="1745"/>
            </a:p>
          </p:txBody>
        </p:sp>
        <p:sp>
          <p:nvSpPr>
            <p:cNvPr id="209" name="object 209"/>
            <p:cNvSpPr/>
            <p:nvPr/>
          </p:nvSpPr>
          <p:spPr>
            <a:xfrm>
              <a:off x="895526" y="7322375"/>
              <a:ext cx="347980" cy="275590"/>
            </a:xfrm>
            <a:custGeom>
              <a:avLst/>
              <a:gdLst/>
              <a:ahLst/>
              <a:cxnLst/>
              <a:rect l="l" t="t" r="r" b="b"/>
              <a:pathLst>
                <a:path w="347980" h="275590">
                  <a:moveTo>
                    <a:pt x="0" y="275297"/>
                  </a:moveTo>
                  <a:lnTo>
                    <a:pt x="347540" y="275297"/>
                  </a:lnTo>
                  <a:lnTo>
                    <a:pt x="347540"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210" name="object 210"/>
            <p:cNvSpPr/>
            <p:nvPr/>
          </p:nvSpPr>
          <p:spPr>
            <a:xfrm>
              <a:off x="1879544" y="7322375"/>
              <a:ext cx="347980" cy="275590"/>
            </a:xfrm>
            <a:custGeom>
              <a:avLst/>
              <a:gdLst/>
              <a:ahLst/>
              <a:cxnLst/>
              <a:rect l="l" t="t" r="r" b="b"/>
              <a:pathLst>
                <a:path w="347980" h="275590">
                  <a:moveTo>
                    <a:pt x="0" y="275297"/>
                  </a:moveTo>
                  <a:lnTo>
                    <a:pt x="347531" y="275297"/>
                  </a:lnTo>
                  <a:lnTo>
                    <a:pt x="347531"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211" name="object 211"/>
            <p:cNvSpPr/>
            <p:nvPr/>
          </p:nvSpPr>
          <p:spPr>
            <a:xfrm>
              <a:off x="895526" y="8179777"/>
              <a:ext cx="347980" cy="275590"/>
            </a:xfrm>
            <a:custGeom>
              <a:avLst/>
              <a:gdLst/>
              <a:ahLst/>
              <a:cxnLst/>
              <a:rect l="l" t="t" r="r" b="b"/>
              <a:pathLst>
                <a:path w="347980" h="275590">
                  <a:moveTo>
                    <a:pt x="0" y="275297"/>
                  </a:moveTo>
                  <a:lnTo>
                    <a:pt x="347540" y="275297"/>
                  </a:lnTo>
                  <a:lnTo>
                    <a:pt x="347540"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212" name="object 212"/>
            <p:cNvSpPr/>
            <p:nvPr/>
          </p:nvSpPr>
          <p:spPr>
            <a:xfrm>
              <a:off x="1875200" y="8179777"/>
              <a:ext cx="347980" cy="275590"/>
            </a:xfrm>
            <a:custGeom>
              <a:avLst/>
              <a:gdLst/>
              <a:ahLst/>
              <a:cxnLst/>
              <a:rect l="l" t="t" r="r" b="b"/>
              <a:pathLst>
                <a:path w="347980"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42978" y="1489382"/>
            <a:ext cx="386080" cy="191505"/>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Class:</a:t>
            </a:r>
            <a:endParaRPr sz="1164">
              <a:latin typeface="Times New Roman"/>
              <a:cs typeface="Times New Roman"/>
            </a:endParaRPr>
          </a:p>
        </p:txBody>
      </p:sp>
      <p:sp>
        <p:nvSpPr>
          <p:cNvPr id="3" name="object 3"/>
          <p:cNvSpPr/>
          <p:nvPr/>
        </p:nvSpPr>
        <p:spPr>
          <a:xfrm>
            <a:off x="5420729" y="3063591"/>
            <a:ext cx="6502400" cy="0"/>
          </a:xfrm>
          <a:custGeom>
            <a:avLst/>
            <a:gdLst/>
            <a:ahLst/>
            <a:cxnLst/>
            <a:rect l="l" t="t" r="r" b="b"/>
            <a:pathLst>
              <a:path w="6705600">
                <a:moveTo>
                  <a:pt x="0" y="0"/>
                </a:moveTo>
                <a:lnTo>
                  <a:pt x="6705600" y="0"/>
                </a:lnTo>
              </a:path>
            </a:pathLst>
          </a:custGeom>
          <a:ln w="7467">
            <a:solidFill>
              <a:srgbClr val="000000"/>
            </a:solidFill>
          </a:ln>
        </p:spPr>
        <p:txBody>
          <a:bodyPr wrap="square" lIns="0" tIns="0" rIns="0" bIns="0" rtlCol="0"/>
          <a:lstStyle/>
          <a:p>
            <a:endParaRPr sz="1745"/>
          </a:p>
        </p:txBody>
      </p:sp>
      <p:grpSp>
        <p:nvGrpSpPr>
          <p:cNvPr id="4" name="object 4"/>
          <p:cNvGrpSpPr/>
          <p:nvPr/>
        </p:nvGrpSpPr>
        <p:grpSpPr>
          <a:xfrm>
            <a:off x="8485009" y="423851"/>
            <a:ext cx="1264766" cy="1297401"/>
            <a:chOff x="3695293" y="437095"/>
            <a:chExt cx="1304290" cy="1337945"/>
          </a:xfrm>
        </p:grpSpPr>
        <p:pic>
          <p:nvPicPr>
            <p:cNvPr id="5" name="object 5"/>
            <p:cNvPicPr/>
            <p:nvPr/>
          </p:nvPicPr>
          <p:blipFill>
            <a:blip r:embed="rId2" cstate="print"/>
            <a:stretch>
              <a:fillRect/>
            </a:stretch>
          </p:blipFill>
          <p:spPr>
            <a:xfrm>
              <a:off x="3695293" y="565150"/>
              <a:ext cx="480872" cy="945946"/>
            </a:xfrm>
            <a:prstGeom prst="rect">
              <a:avLst/>
            </a:prstGeom>
          </p:spPr>
        </p:pic>
        <p:pic>
          <p:nvPicPr>
            <p:cNvPr id="6" name="object 6"/>
            <p:cNvPicPr/>
            <p:nvPr/>
          </p:nvPicPr>
          <p:blipFill>
            <a:blip r:embed="rId3" cstate="print"/>
            <a:stretch>
              <a:fillRect/>
            </a:stretch>
          </p:blipFill>
          <p:spPr>
            <a:xfrm>
              <a:off x="4294581" y="437095"/>
              <a:ext cx="596531" cy="1005738"/>
            </a:xfrm>
            <a:prstGeom prst="rect">
              <a:avLst/>
            </a:prstGeom>
          </p:spPr>
        </p:pic>
        <p:sp>
          <p:nvSpPr>
            <p:cNvPr id="7" name="object 7"/>
            <p:cNvSpPr/>
            <p:nvPr/>
          </p:nvSpPr>
          <p:spPr>
            <a:xfrm>
              <a:off x="4176863" y="1486725"/>
              <a:ext cx="412750" cy="288290"/>
            </a:xfrm>
            <a:custGeom>
              <a:avLst/>
              <a:gdLst/>
              <a:ahLst/>
              <a:cxnLst/>
              <a:rect l="l" t="t" r="r" b="b"/>
              <a:pathLst>
                <a:path w="412750" h="288289">
                  <a:moveTo>
                    <a:pt x="412606" y="0"/>
                  </a:moveTo>
                  <a:lnTo>
                    <a:pt x="0" y="0"/>
                  </a:lnTo>
                  <a:lnTo>
                    <a:pt x="0" y="287997"/>
                  </a:lnTo>
                  <a:lnTo>
                    <a:pt x="412606" y="287997"/>
                  </a:lnTo>
                  <a:lnTo>
                    <a:pt x="412606" y="0"/>
                  </a:lnTo>
                  <a:close/>
                </a:path>
              </a:pathLst>
            </a:custGeom>
            <a:solidFill>
              <a:srgbClr val="B9CFF9"/>
            </a:solidFill>
          </p:spPr>
          <p:txBody>
            <a:bodyPr wrap="square" lIns="0" tIns="0" rIns="0" bIns="0" rtlCol="0"/>
            <a:lstStyle/>
            <a:p>
              <a:endParaRPr sz="1745"/>
            </a:p>
          </p:txBody>
        </p:sp>
        <p:sp>
          <p:nvSpPr>
            <p:cNvPr id="8" name="object 8"/>
            <p:cNvSpPr/>
            <p:nvPr/>
          </p:nvSpPr>
          <p:spPr>
            <a:xfrm>
              <a:off x="4183213" y="1493075"/>
              <a:ext cx="400050" cy="275590"/>
            </a:xfrm>
            <a:custGeom>
              <a:avLst/>
              <a:gdLst/>
              <a:ahLst/>
              <a:cxnLst/>
              <a:rect l="l" t="t" r="r" b="b"/>
              <a:pathLst>
                <a:path w="400050" h="275589">
                  <a:moveTo>
                    <a:pt x="0" y="275297"/>
                  </a:moveTo>
                  <a:lnTo>
                    <a:pt x="399906" y="275297"/>
                  </a:lnTo>
                  <a:lnTo>
                    <a:pt x="399906"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 name="object 9"/>
            <p:cNvSpPr/>
            <p:nvPr/>
          </p:nvSpPr>
          <p:spPr>
            <a:xfrm>
              <a:off x="4603546" y="1486961"/>
              <a:ext cx="396240" cy="287020"/>
            </a:xfrm>
            <a:custGeom>
              <a:avLst/>
              <a:gdLst/>
              <a:ahLst/>
              <a:cxnLst/>
              <a:rect l="l" t="t" r="r" b="b"/>
              <a:pathLst>
                <a:path w="396239" h="287019">
                  <a:moveTo>
                    <a:pt x="395998" y="0"/>
                  </a:moveTo>
                  <a:lnTo>
                    <a:pt x="0" y="0"/>
                  </a:lnTo>
                  <a:lnTo>
                    <a:pt x="0" y="286618"/>
                  </a:lnTo>
                  <a:lnTo>
                    <a:pt x="395998" y="286618"/>
                  </a:lnTo>
                  <a:lnTo>
                    <a:pt x="395998" y="0"/>
                  </a:lnTo>
                  <a:close/>
                </a:path>
              </a:pathLst>
            </a:custGeom>
            <a:solidFill>
              <a:srgbClr val="B9CFF9"/>
            </a:solidFill>
          </p:spPr>
          <p:txBody>
            <a:bodyPr wrap="square" lIns="0" tIns="0" rIns="0" bIns="0" rtlCol="0"/>
            <a:lstStyle/>
            <a:p>
              <a:endParaRPr sz="1745"/>
            </a:p>
          </p:txBody>
        </p:sp>
        <p:sp>
          <p:nvSpPr>
            <p:cNvPr id="10" name="object 10"/>
            <p:cNvSpPr/>
            <p:nvPr/>
          </p:nvSpPr>
          <p:spPr>
            <a:xfrm>
              <a:off x="4609896" y="1493311"/>
              <a:ext cx="383540" cy="274320"/>
            </a:xfrm>
            <a:custGeom>
              <a:avLst/>
              <a:gdLst/>
              <a:ahLst/>
              <a:cxnLst/>
              <a:rect l="l" t="t" r="r" b="b"/>
              <a:pathLst>
                <a:path w="383539" h="274319">
                  <a:moveTo>
                    <a:pt x="0" y="273918"/>
                  </a:moveTo>
                  <a:lnTo>
                    <a:pt x="383298" y="273918"/>
                  </a:lnTo>
                  <a:lnTo>
                    <a:pt x="383298" y="0"/>
                  </a:lnTo>
                  <a:lnTo>
                    <a:pt x="0" y="0"/>
                  </a:lnTo>
                  <a:lnTo>
                    <a:pt x="0" y="273918"/>
                  </a:lnTo>
                  <a:close/>
                </a:path>
              </a:pathLst>
            </a:custGeom>
            <a:ln w="12700">
              <a:solidFill>
                <a:srgbClr val="000000"/>
              </a:solidFill>
            </a:ln>
          </p:spPr>
          <p:txBody>
            <a:bodyPr wrap="square" lIns="0" tIns="0" rIns="0" bIns="0" rtlCol="0"/>
            <a:lstStyle/>
            <a:p>
              <a:endParaRPr sz="1745"/>
            </a:p>
          </p:txBody>
        </p:sp>
      </p:grpSp>
      <p:pic>
        <p:nvPicPr>
          <p:cNvPr id="11" name="object 11"/>
          <p:cNvPicPr/>
          <p:nvPr/>
        </p:nvPicPr>
        <p:blipFill>
          <a:blip r:embed="rId4" cstate="print"/>
          <a:stretch>
            <a:fillRect/>
          </a:stretch>
        </p:blipFill>
        <p:spPr>
          <a:xfrm>
            <a:off x="8448063" y="2463509"/>
            <a:ext cx="401517" cy="41393"/>
          </a:xfrm>
          <a:prstGeom prst="rect">
            <a:avLst/>
          </a:prstGeom>
        </p:spPr>
      </p:pic>
      <p:pic>
        <p:nvPicPr>
          <p:cNvPr id="12" name="object 12"/>
          <p:cNvPicPr/>
          <p:nvPr/>
        </p:nvPicPr>
        <p:blipFill>
          <a:blip r:embed="rId5" cstate="print"/>
          <a:stretch>
            <a:fillRect/>
          </a:stretch>
        </p:blipFill>
        <p:spPr>
          <a:xfrm>
            <a:off x="8494991" y="3226127"/>
            <a:ext cx="419374" cy="21980"/>
          </a:xfrm>
          <a:prstGeom prst="rect">
            <a:avLst/>
          </a:prstGeom>
        </p:spPr>
      </p:pic>
      <p:pic>
        <p:nvPicPr>
          <p:cNvPr id="13" name="object 13"/>
          <p:cNvPicPr/>
          <p:nvPr/>
        </p:nvPicPr>
        <p:blipFill>
          <a:blip r:embed="rId6" cstate="print"/>
          <a:stretch>
            <a:fillRect/>
          </a:stretch>
        </p:blipFill>
        <p:spPr>
          <a:xfrm>
            <a:off x="8448063" y="5141615"/>
            <a:ext cx="401517" cy="41092"/>
          </a:xfrm>
          <a:prstGeom prst="rect">
            <a:avLst/>
          </a:prstGeom>
        </p:spPr>
      </p:pic>
      <p:grpSp>
        <p:nvGrpSpPr>
          <p:cNvPr id="14" name="object 14"/>
          <p:cNvGrpSpPr/>
          <p:nvPr/>
        </p:nvGrpSpPr>
        <p:grpSpPr>
          <a:xfrm>
            <a:off x="5343768" y="6329396"/>
            <a:ext cx="6648950" cy="1956878"/>
            <a:chOff x="455888" y="6527190"/>
            <a:chExt cx="6856730" cy="2018030"/>
          </a:xfrm>
        </p:grpSpPr>
        <p:pic>
          <p:nvPicPr>
            <p:cNvPr id="15" name="object 15"/>
            <p:cNvPicPr/>
            <p:nvPr/>
          </p:nvPicPr>
          <p:blipFill>
            <a:blip r:embed="rId7" cstate="print"/>
            <a:stretch>
              <a:fillRect/>
            </a:stretch>
          </p:blipFill>
          <p:spPr>
            <a:xfrm>
              <a:off x="3657193" y="6527190"/>
              <a:ext cx="480872" cy="945959"/>
            </a:xfrm>
            <a:prstGeom prst="rect">
              <a:avLst/>
            </a:prstGeom>
          </p:spPr>
        </p:pic>
        <p:pic>
          <p:nvPicPr>
            <p:cNvPr id="16" name="object 16"/>
            <p:cNvPicPr/>
            <p:nvPr/>
          </p:nvPicPr>
          <p:blipFill>
            <a:blip r:embed="rId6" cstate="print"/>
            <a:stretch>
              <a:fillRect/>
            </a:stretch>
          </p:blipFill>
          <p:spPr>
            <a:xfrm>
              <a:off x="3657193" y="8502540"/>
              <a:ext cx="414065" cy="42527"/>
            </a:xfrm>
            <a:prstGeom prst="rect">
              <a:avLst/>
            </a:prstGeom>
          </p:spPr>
        </p:pic>
        <p:pic>
          <p:nvPicPr>
            <p:cNvPr id="17" name="object 17"/>
            <p:cNvPicPr/>
            <p:nvPr/>
          </p:nvPicPr>
          <p:blipFill>
            <a:blip r:embed="rId8" cstate="print"/>
            <a:stretch>
              <a:fillRect/>
            </a:stretch>
          </p:blipFill>
          <p:spPr>
            <a:xfrm>
              <a:off x="4641860" y="7508151"/>
              <a:ext cx="283618" cy="55135"/>
            </a:xfrm>
            <a:prstGeom prst="rect">
              <a:avLst/>
            </a:prstGeom>
          </p:spPr>
        </p:pic>
        <p:sp>
          <p:nvSpPr>
            <p:cNvPr id="18" name="object 18"/>
            <p:cNvSpPr/>
            <p:nvPr/>
          </p:nvSpPr>
          <p:spPr>
            <a:xfrm>
              <a:off x="586270" y="6602400"/>
              <a:ext cx="6722745" cy="0"/>
            </a:xfrm>
            <a:custGeom>
              <a:avLst/>
              <a:gdLst/>
              <a:ahLst/>
              <a:cxnLst/>
              <a:rect l="l" t="t" r="r" b="b"/>
              <a:pathLst>
                <a:path w="6722745">
                  <a:moveTo>
                    <a:pt x="0" y="0"/>
                  </a:moveTo>
                  <a:lnTo>
                    <a:pt x="6722342" y="0"/>
                  </a:lnTo>
                </a:path>
              </a:pathLst>
            </a:custGeom>
            <a:ln w="7620">
              <a:solidFill>
                <a:srgbClr val="000000"/>
              </a:solidFill>
            </a:ln>
          </p:spPr>
          <p:txBody>
            <a:bodyPr wrap="square" lIns="0" tIns="0" rIns="0" bIns="0" rtlCol="0"/>
            <a:lstStyle/>
            <a:p>
              <a:endParaRPr sz="1745"/>
            </a:p>
          </p:txBody>
        </p:sp>
        <p:pic>
          <p:nvPicPr>
            <p:cNvPr id="19" name="object 19"/>
            <p:cNvPicPr/>
            <p:nvPr/>
          </p:nvPicPr>
          <p:blipFill>
            <a:blip r:embed="rId9" cstate="print"/>
            <a:stretch>
              <a:fillRect/>
            </a:stretch>
          </p:blipFill>
          <p:spPr>
            <a:xfrm>
              <a:off x="6819163" y="8221063"/>
              <a:ext cx="442920" cy="136913"/>
            </a:xfrm>
            <a:prstGeom prst="rect">
              <a:avLst/>
            </a:prstGeom>
          </p:spPr>
        </p:pic>
        <p:pic>
          <p:nvPicPr>
            <p:cNvPr id="20" name="object 20"/>
            <p:cNvPicPr/>
            <p:nvPr/>
          </p:nvPicPr>
          <p:blipFill>
            <a:blip r:embed="rId10" cstate="print"/>
            <a:stretch>
              <a:fillRect/>
            </a:stretch>
          </p:blipFill>
          <p:spPr>
            <a:xfrm>
              <a:off x="2221710" y="8192298"/>
              <a:ext cx="389678" cy="151472"/>
            </a:xfrm>
            <a:prstGeom prst="rect">
              <a:avLst/>
            </a:prstGeom>
          </p:spPr>
        </p:pic>
        <p:pic>
          <p:nvPicPr>
            <p:cNvPr id="21" name="object 21"/>
            <p:cNvPicPr/>
            <p:nvPr/>
          </p:nvPicPr>
          <p:blipFill>
            <a:blip r:embed="rId11" cstate="print"/>
            <a:stretch>
              <a:fillRect/>
            </a:stretch>
          </p:blipFill>
          <p:spPr>
            <a:xfrm>
              <a:off x="455888" y="7357305"/>
              <a:ext cx="1362742" cy="1068070"/>
            </a:xfrm>
            <a:prstGeom prst="rect">
              <a:avLst/>
            </a:prstGeom>
          </p:spPr>
        </p:pic>
        <p:pic>
          <p:nvPicPr>
            <p:cNvPr id="22" name="object 22"/>
            <p:cNvPicPr/>
            <p:nvPr/>
          </p:nvPicPr>
          <p:blipFill>
            <a:blip r:embed="rId10" cstate="print"/>
            <a:stretch>
              <a:fillRect/>
            </a:stretch>
          </p:blipFill>
          <p:spPr>
            <a:xfrm>
              <a:off x="630065" y="8284014"/>
              <a:ext cx="389678" cy="151472"/>
            </a:xfrm>
            <a:prstGeom prst="rect">
              <a:avLst/>
            </a:prstGeom>
          </p:spPr>
        </p:pic>
        <p:pic>
          <p:nvPicPr>
            <p:cNvPr id="23" name="object 23"/>
            <p:cNvPicPr/>
            <p:nvPr/>
          </p:nvPicPr>
          <p:blipFill>
            <a:blip r:embed="rId9" cstate="print"/>
            <a:stretch>
              <a:fillRect/>
            </a:stretch>
          </p:blipFill>
          <p:spPr>
            <a:xfrm>
              <a:off x="1261346" y="7339080"/>
              <a:ext cx="423712" cy="150934"/>
            </a:xfrm>
            <a:prstGeom prst="rect">
              <a:avLst/>
            </a:prstGeom>
          </p:spPr>
        </p:pic>
        <p:pic>
          <p:nvPicPr>
            <p:cNvPr id="24" name="object 24"/>
            <p:cNvPicPr/>
            <p:nvPr/>
          </p:nvPicPr>
          <p:blipFill>
            <a:blip r:embed="rId9" cstate="print"/>
            <a:stretch>
              <a:fillRect/>
            </a:stretch>
          </p:blipFill>
          <p:spPr>
            <a:xfrm>
              <a:off x="5186883" y="8214559"/>
              <a:ext cx="442920" cy="136913"/>
            </a:xfrm>
            <a:prstGeom prst="rect">
              <a:avLst/>
            </a:prstGeom>
          </p:spPr>
        </p:pic>
        <p:pic>
          <p:nvPicPr>
            <p:cNvPr id="25" name="object 25"/>
            <p:cNvPicPr/>
            <p:nvPr/>
          </p:nvPicPr>
          <p:blipFill>
            <a:blip r:embed="rId10" cstate="print"/>
            <a:stretch>
              <a:fillRect/>
            </a:stretch>
          </p:blipFill>
          <p:spPr>
            <a:xfrm>
              <a:off x="4113145" y="8197596"/>
              <a:ext cx="389678" cy="151472"/>
            </a:xfrm>
            <a:prstGeom prst="rect">
              <a:avLst/>
            </a:prstGeom>
          </p:spPr>
        </p:pic>
        <p:pic>
          <p:nvPicPr>
            <p:cNvPr id="26" name="object 26"/>
            <p:cNvPicPr/>
            <p:nvPr/>
          </p:nvPicPr>
          <p:blipFill>
            <a:blip r:embed="rId10" cstate="print"/>
            <a:stretch>
              <a:fillRect/>
            </a:stretch>
          </p:blipFill>
          <p:spPr>
            <a:xfrm>
              <a:off x="5722982" y="7499006"/>
              <a:ext cx="389678" cy="151472"/>
            </a:xfrm>
            <a:prstGeom prst="rect">
              <a:avLst/>
            </a:prstGeom>
          </p:spPr>
        </p:pic>
        <p:pic>
          <p:nvPicPr>
            <p:cNvPr id="27" name="object 27"/>
            <p:cNvPicPr/>
            <p:nvPr/>
          </p:nvPicPr>
          <p:blipFill>
            <a:blip r:embed="rId9" cstate="print"/>
            <a:stretch>
              <a:fillRect/>
            </a:stretch>
          </p:blipFill>
          <p:spPr>
            <a:xfrm>
              <a:off x="3251267" y="7490593"/>
              <a:ext cx="442920" cy="136913"/>
            </a:xfrm>
            <a:prstGeom prst="rect">
              <a:avLst/>
            </a:prstGeom>
          </p:spPr>
        </p:pic>
        <p:pic>
          <p:nvPicPr>
            <p:cNvPr id="28" name="object 28"/>
            <p:cNvPicPr/>
            <p:nvPr/>
          </p:nvPicPr>
          <p:blipFill>
            <a:blip r:embed="rId9" cstate="print"/>
            <a:stretch>
              <a:fillRect/>
            </a:stretch>
          </p:blipFill>
          <p:spPr>
            <a:xfrm>
              <a:off x="3253504" y="8203158"/>
              <a:ext cx="442920" cy="136913"/>
            </a:xfrm>
            <a:prstGeom prst="rect">
              <a:avLst/>
            </a:prstGeom>
          </p:spPr>
        </p:pic>
        <p:pic>
          <p:nvPicPr>
            <p:cNvPr id="29" name="object 29"/>
            <p:cNvPicPr/>
            <p:nvPr/>
          </p:nvPicPr>
          <p:blipFill>
            <a:blip r:embed="rId9" cstate="print"/>
            <a:stretch>
              <a:fillRect/>
            </a:stretch>
          </p:blipFill>
          <p:spPr>
            <a:xfrm>
              <a:off x="6764563" y="7496115"/>
              <a:ext cx="442920" cy="136913"/>
            </a:xfrm>
            <a:prstGeom prst="rect">
              <a:avLst/>
            </a:prstGeom>
          </p:spPr>
        </p:pic>
        <p:pic>
          <p:nvPicPr>
            <p:cNvPr id="30" name="object 30"/>
            <p:cNvPicPr/>
            <p:nvPr/>
          </p:nvPicPr>
          <p:blipFill>
            <a:blip r:embed="rId10" cstate="print"/>
            <a:stretch>
              <a:fillRect/>
            </a:stretch>
          </p:blipFill>
          <p:spPr>
            <a:xfrm>
              <a:off x="2203540" y="7485740"/>
              <a:ext cx="389678" cy="151472"/>
            </a:xfrm>
            <a:prstGeom prst="rect">
              <a:avLst/>
            </a:prstGeom>
          </p:spPr>
        </p:pic>
        <p:pic>
          <p:nvPicPr>
            <p:cNvPr id="31" name="object 31"/>
            <p:cNvPicPr/>
            <p:nvPr/>
          </p:nvPicPr>
          <p:blipFill>
            <a:blip r:embed="rId10" cstate="print"/>
            <a:stretch>
              <a:fillRect/>
            </a:stretch>
          </p:blipFill>
          <p:spPr>
            <a:xfrm>
              <a:off x="4081031" y="7484696"/>
              <a:ext cx="389678" cy="151472"/>
            </a:xfrm>
            <a:prstGeom prst="rect">
              <a:avLst/>
            </a:prstGeom>
          </p:spPr>
        </p:pic>
        <p:pic>
          <p:nvPicPr>
            <p:cNvPr id="32" name="object 32"/>
            <p:cNvPicPr/>
            <p:nvPr/>
          </p:nvPicPr>
          <p:blipFill>
            <a:blip r:embed="rId9" cstate="print"/>
            <a:stretch>
              <a:fillRect/>
            </a:stretch>
          </p:blipFill>
          <p:spPr>
            <a:xfrm>
              <a:off x="5117167" y="7506170"/>
              <a:ext cx="442920" cy="136913"/>
            </a:xfrm>
            <a:prstGeom prst="rect">
              <a:avLst/>
            </a:prstGeom>
          </p:spPr>
        </p:pic>
        <p:pic>
          <p:nvPicPr>
            <p:cNvPr id="33" name="object 33"/>
            <p:cNvPicPr/>
            <p:nvPr/>
          </p:nvPicPr>
          <p:blipFill>
            <a:blip r:embed="rId10" cstate="print"/>
            <a:stretch>
              <a:fillRect/>
            </a:stretch>
          </p:blipFill>
          <p:spPr>
            <a:xfrm>
              <a:off x="634221" y="7343060"/>
              <a:ext cx="389678" cy="151472"/>
            </a:xfrm>
            <a:prstGeom prst="rect">
              <a:avLst/>
            </a:prstGeom>
          </p:spPr>
        </p:pic>
        <p:pic>
          <p:nvPicPr>
            <p:cNvPr id="34" name="object 34"/>
            <p:cNvPicPr/>
            <p:nvPr/>
          </p:nvPicPr>
          <p:blipFill>
            <a:blip r:embed="rId9" cstate="print"/>
            <a:stretch>
              <a:fillRect/>
            </a:stretch>
          </p:blipFill>
          <p:spPr>
            <a:xfrm>
              <a:off x="1248578" y="8265285"/>
              <a:ext cx="442920" cy="163892"/>
            </a:xfrm>
            <a:prstGeom prst="rect">
              <a:avLst/>
            </a:prstGeom>
          </p:spPr>
        </p:pic>
      </p:grpSp>
      <p:sp>
        <p:nvSpPr>
          <p:cNvPr id="35" name="object 35"/>
          <p:cNvSpPr txBox="1"/>
          <p:nvPr/>
        </p:nvSpPr>
        <p:spPr>
          <a:xfrm>
            <a:off x="5421912" y="5606706"/>
            <a:ext cx="6382942" cy="568960"/>
          </a:xfrm>
          <a:prstGeom prst="rect">
            <a:avLst/>
          </a:prstGeom>
        </p:spPr>
        <p:txBody>
          <a:bodyPr vert="horz" wrap="square" lIns="0" tIns="75122" rIns="0" bIns="0" rtlCol="0">
            <a:spAutoFit/>
          </a:bodyPr>
          <a:lstStyle/>
          <a:p>
            <a:pPr marL="12315">
              <a:spcBef>
                <a:spcPts val="592"/>
              </a:spcBef>
            </a:pPr>
            <a:r>
              <a:rPr sz="776" dirty="0">
                <a:solidFill>
                  <a:srgbClr val="FF0000"/>
                </a:solidFill>
                <a:latin typeface="Times New Roman"/>
                <a:cs typeface="Times New Roman"/>
              </a:rPr>
              <a:t>*</a:t>
            </a:r>
            <a:r>
              <a:rPr sz="776" spc="-34" dirty="0">
                <a:solidFill>
                  <a:srgbClr val="FF0000"/>
                </a:solidFill>
                <a:latin typeface="Times New Roman"/>
                <a:cs typeface="Times New Roman"/>
              </a:rPr>
              <a:t> </a:t>
            </a:r>
            <a:r>
              <a:rPr sz="776" dirty="0">
                <a:solidFill>
                  <a:srgbClr val="FF0000"/>
                </a:solidFill>
                <a:latin typeface="Times New Roman"/>
                <a:cs typeface="Times New Roman"/>
              </a:rPr>
              <a:t>Red</a:t>
            </a:r>
            <a:r>
              <a:rPr sz="776" spc="-29" dirty="0">
                <a:solidFill>
                  <a:srgbClr val="FF0000"/>
                </a:solidFill>
                <a:latin typeface="Times New Roman"/>
                <a:cs typeface="Times New Roman"/>
              </a:rPr>
              <a:t> </a:t>
            </a:r>
            <a:r>
              <a:rPr sz="776" dirty="0">
                <a:solidFill>
                  <a:srgbClr val="FF0000"/>
                </a:solidFill>
                <a:latin typeface="Times New Roman"/>
                <a:cs typeface="Times New Roman"/>
              </a:rPr>
              <a:t>boxes:</a:t>
            </a:r>
            <a:r>
              <a:rPr sz="776" spc="-29" dirty="0">
                <a:solidFill>
                  <a:srgbClr val="FF0000"/>
                </a:solidFill>
                <a:latin typeface="Times New Roman"/>
                <a:cs typeface="Times New Roman"/>
              </a:rPr>
              <a:t> </a:t>
            </a:r>
            <a:r>
              <a:rPr sz="776" dirty="0">
                <a:solidFill>
                  <a:srgbClr val="FF0000"/>
                </a:solidFill>
                <a:latin typeface="Times New Roman"/>
                <a:cs typeface="Times New Roman"/>
              </a:rPr>
              <a:t>Growth</a:t>
            </a:r>
            <a:r>
              <a:rPr sz="776" spc="-29" dirty="0">
                <a:solidFill>
                  <a:srgbClr val="FF0000"/>
                </a:solidFill>
                <a:latin typeface="Times New Roman"/>
                <a:cs typeface="Times New Roman"/>
              </a:rPr>
              <a:t> </a:t>
            </a:r>
            <a:r>
              <a:rPr sz="776" dirty="0">
                <a:solidFill>
                  <a:srgbClr val="FF0000"/>
                </a:solidFill>
                <a:latin typeface="Times New Roman"/>
                <a:cs typeface="Times New Roman"/>
              </a:rPr>
              <a:t>or</a:t>
            </a:r>
            <a:r>
              <a:rPr sz="776" spc="-29" dirty="0">
                <a:solidFill>
                  <a:srgbClr val="FF0000"/>
                </a:solidFill>
                <a:latin typeface="Times New Roman"/>
                <a:cs typeface="Times New Roman"/>
              </a:rPr>
              <a:t> </a:t>
            </a:r>
            <a:r>
              <a:rPr sz="776" dirty="0">
                <a:solidFill>
                  <a:srgbClr val="FF0000"/>
                </a:solidFill>
                <a:latin typeface="Times New Roman"/>
                <a:cs typeface="Times New Roman"/>
              </a:rPr>
              <a:t>Surgery,</a:t>
            </a:r>
            <a:r>
              <a:rPr sz="776" spc="-29" dirty="0">
                <a:solidFill>
                  <a:srgbClr val="FF0000"/>
                </a:solidFill>
                <a:latin typeface="Times New Roman"/>
                <a:cs typeface="Times New Roman"/>
              </a:rPr>
              <a:t> </a:t>
            </a:r>
            <a:r>
              <a:rPr sz="776" dirty="0">
                <a:solidFill>
                  <a:srgbClr val="FF0000"/>
                </a:solidFill>
                <a:latin typeface="Times New Roman"/>
                <a:cs typeface="Times New Roman"/>
              </a:rPr>
              <a:t>Blue</a:t>
            </a:r>
            <a:r>
              <a:rPr sz="776" spc="-29" dirty="0">
                <a:solidFill>
                  <a:srgbClr val="FF0000"/>
                </a:solidFill>
                <a:latin typeface="Times New Roman"/>
                <a:cs typeface="Times New Roman"/>
              </a:rPr>
              <a:t> </a:t>
            </a:r>
            <a:r>
              <a:rPr sz="776" dirty="0">
                <a:solidFill>
                  <a:srgbClr val="FF0000"/>
                </a:solidFill>
                <a:latin typeface="Times New Roman"/>
                <a:cs typeface="Times New Roman"/>
              </a:rPr>
              <a:t>boxes:</a:t>
            </a:r>
            <a:r>
              <a:rPr sz="776" spc="-29" dirty="0">
                <a:solidFill>
                  <a:srgbClr val="FF0000"/>
                </a:solidFill>
                <a:latin typeface="Times New Roman"/>
                <a:cs typeface="Times New Roman"/>
              </a:rPr>
              <a:t> </a:t>
            </a:r>
            <a:r>
              <a:rPr sz="776" dirty="0">
                <a:solidFill>
                  <a:srgbClr val="FF0000"/>
                </a:solidFill>
                <a:latin typeface="Times New Roman"/>
                <a:cs typeface="Times New Roman"/>
              </a:rPr>
              <a:t>Dental</a:t>
            </a:r>
            <a:r>
              <a:rPr sz="776" spc="-29" dirty="0">
                <a:solidFill>
                  <a:srgbClr val="FF0000"/>
                </a:solidFill>
                <a:latin typeface="Times New Roman"/>
                <a:cs typeface="Times New Roman"/>
              </a:rPr>
              <a:t> </a:t>
            </a:r>
            <a:r>
              <a:rPr sz="776" spc="-10" dirty="0">
                <a:solidFill>
                  <a:srgbClr val="FF0000"/>
                </a:solidFill>
                <a:latin typeface="Times New Roman"/>
                <a:cs typeface="Times New Roman"/>
              </a:rPr>
              <a:t>movements</a:t>
            </a:r>
            <a:endParaRPr sz="776">
              <a:latin typeface="Times New Roman"/>
              <a:cs typeface="Times New Roman"/>
            </a:endParaRPr>
          </a:p>
          <a:p>
            <a:pPr marL="60344">
              <a:spcBef>
                <a:spcPts val="499"/>
              </a:spcBef>
            </a:pPr>
            <a:r>
              <a:rPr sz="776" dirty="0">
                <a:solidFill>
                  <a:srgbClr val="FF0000"/>
                </a:solidFill>
                <a:latin typeface="Times New Roman"/>
                <a:cs typeface="Times New Roman"/>
              </a:rPr>
              <a:t>The</a:t>
            </a:r>
            <a:r>
              <a:rPr sz="776" spc="15" dirty="0">
                <a:solidFill>
                  <a:srgbClr val="FF0000"/>
                </a:solidFill>
                <a:latin typeface="Times New Roman"/>
                <a:cs typeface="Times New Roman"/>
              </a:rPr>
              <a:t> </a:t>
            </a:r>
            <a:r>
              <a:rPr sz="776" dirty="0">
                <a:solidFill>
                  <a:srgbClr val="FF0000"/>
                </a:solidFill>
                <a:latin typeface="Times New Roman"/>
                <a:cs typeface="Times New Roman"/>
              </a:rPr>
              <a:t>box</a:t>
            </a:r>
            <a:r>
              <a:rPr sz="776" spc="19" dirty="0">
                <a:solidFill>
                  <a:srgbClr val="FF0000"/>
                </a:solidFill>
                <a:latin typeface="Times New Roman"/>
                <a:cs typeface="Times New Roman"/>
              </a:rPr>
              <a:t> </a:t>
            </a:r>
            <a:r>
              <a:rPr sz="776" dirty="0">
                <a:solidFill>
                  <a:srgbClr val="FF0000"/>
                </a:solidFill>
                <a:latin typeface="Times New Roman"/>
                <a:cs typeface="Times New Roman"/>
              </a:rPr>
              <a:t>above</a:t>
            </a:r>
            <a:r>
              <a:rPr sz="776" spc="19" dirty="0">
                <a:solidFill>
                  <a:srgbClr val="FF0000"/>
                </a:solidFill>
                <a:latin typeface="Times New Roman"/>
                <a:cs typeface="Times New Roman"/>
              </a:rPr>
              <a:t> </a:t>
            </a:r>
            <a:r>
              <a:rPr sz="776" dirty="0">
                <a:solidFill>
                  <a:srgbClr val="FF0000"/>
                </a:solidFill>
                <a:latin typeface="Times New Roman"/>
                <a:cs typeface="Times New Roman"/>
              </a:rPr>
              <a:t>or</a:t>
            </a:r>
            <a:r>
              <a:rPr sz="776" spc="19" dirty="0">
                <a:solidFill>
                  <a:srgbClr val="FF0000"/>
                </a:solidFill>
                <a:latin typeface="Times New Roman"/>
                <a:cs typeface="Times New Roman"/>
              </a:rPr>
              <a:t> </a:t>
            </a:r>
            <a:r>
              <a:rPr sz="776" dirty="0">
                <a:solidFill>
                  <a:srgbClr val="FF0000"/>
                </a:solidFill>
                <a:latin typeface="Times New Roman"/>
                <a:cs typeface="Times New Roman"/>
              </a:rPr>
              <a:t>below</a:t>
            </a:r>
            <a:r>
              <a:rPr sz="776" spc="19" dirty="0">
                <a:solidFill>
                  <a:srgbClr val="FF0000"/>
                </a:solidFill>
                <a:latin typeface="Times New Roman"/>
                <a:cs typeface="Times New Roman"/>
              </a:rPr>
              <a:t> </a:t>
            </a:r>
            <a:r>
              <a:rPr sz="776" dirty="0">
                <a:solidFill>
                  <a:srgbClr val="FF0000"/>
                </a:solidFill>
                <a:latin typeface="Times New Roman"/>
                <a:cs typeface="Times New Roman"/>
              </a:rPr>
              <a:t>the</a:t>
            </a:r>
            <a:r>
              <a:rPr sz="776" spc="19" dirty="0">
                <a:solidFill>
                  <a:srgbClr val="FF0000"/>
                </a:solidFill>
                <a:latin typeface="Times New Roman"/>
                <a:cs typeface="Times New Roman"/>
              </a:rPr>
              <a:t> </a:t>
            </a:r>
            <a:r>
              <a:rPr sz="776" dirty="0">
                <a:solidFill>
                  <a:srgbClr val="FF0000"/>
                </a:solidFill>
                <a:latin typeface="Times New Roman"/>
                <a:cs typeface="Times New Roman"/>
              </a:rPr>
              <a:t>arrow</a:t>
            </a:r>
            <a:r>
              <a:rPr sz="776" spc="19" dirty="0">
                <a:solidFill>
                  <a:srgbClr val="FF0000"/>
                </a:solidFill>
                <a:latin typeface="Times New Roman"/>
                <a:cs typeface="Times New Roman"/>
              </a:rPr>
              <a:t> </a:t>
            </a:r>
            <a:r>
              <a:rPr sz="776" dirty="0">
                <a:solidFill>
                  <a:srgbClr val="FF0000"/>
                </a:solidFill>
                <a:latin typeface="Times New Roman"/>
                <a:cs typeface="Times New Roman"/>
              </a:rPr>
              <a:t>is</a:t>
            </a:r>
            <a:r>
              <a:rPr sz="776" spc="19" dirty="0">
                <a:solidFill>
                  <a:srgbClr val="FF0000"/>
                </a:solidFill>
                <a:latin typeface="Times New Roman"/>
                <a:cs typeface="Times New Roman"/>
              </a:rPr>
              <a:t> </a:t>
            </a:r>
            <a:r>
              <a:rPr sz="776" dirty="0">
                <a:solidFill>
                  <a:srgbClr val="FF0000"/>
                </a:solidFill>
                <a:latin typeface="Times New Roman"/>
                <a:cs typeface="Times New Roman"/>
              </a:rPr>
              <a:t>to</a:t>
            </a:r>
            <a:r>
              <a:rPr sz="776" spc="19" dirty="0">
                <a:solidFill>
                  <a:srgbClr val="FF0000"/>
                </a:solidFill>
                <a:latin typeface="Times New Roman"/>
                <a:cs typeface="Times New Roman"/>
              </a:rPr>
              <a:t> </a:t>
            </a:r>
            <a:r>
              <a:rPr sz="776" dirty="0">
                <a:solidFill>
                  <a:srgbClr val="FF0000"/>
                </a:solidFill>
                <a:latin typeface="Times New Roman"/>
                <a:cs typeface="Times New Roman"/>
              </a:rPr>
              <a:t>indicate</a:t>
            </a:r>
            <a:r>
              <a:rPr sz="776" spc="19" dirty="0">
                <a:solidFill>
                  <a:srgbClr val="FF0000"/>
                </a:solidFill>
                <a:latin typeface="Times New Roman"/>
                <a:cs typeface="Times New Roman"/>
              </a:rPr>
              <a:t> </a:t>
            </a:r>
            <a:r>
              <a:rPr sz="776" dirty="0">
                <a:solidFill>
                  <a:srgbClr val="FF0000"/>
                </a:solidFill>
                <a:latin typeface="Times New Roman"/>
                <a:cs typeface="Times New Roman"/>
              </a:rPr>
              <a:t>the</a:t>
            </a:r>
            <a:r>
              <a:rPr sz="776" spc="19" dirty="0">
                <a:solidFill>
                  <a:srgbClr val="FF0000"/>
                </a:solidFill>
                <a:latin typeface="Times New Roman"/>
                <a:cs typeface="Times New Roman"/>
              </a:rPr>
              <a:t> </a:t>
            </a:r>
            <a:r>
              <a:rPr sz="776" dirty="0">
                <a:solidFill>
                  <a:srgbClr val="FF0000"/>
                </a:solidFill>
                <a:latin typeface="Times New Roman"/>
                <a:cs typeface="Times New Roman"/>
              </a:rPr>
              <a:t>amount</a:t>
            </a:r>
            <a:r>
              <a:rPr sz="776" spc="19" dirty="0">
                <a:solidFill>
                  <a:srgbClr val="FF0000"/>
                </a:solidFill>
                <a:latin typeface="Times New Roman"/>
                <a:cs typeface="Times New Roman"/>
              </a:rPr>
              <a:t> </a:t>
            </a:r>
            <a:r>
              <a:rPr sz="776" dirty="0">
                <a:solidFill>
                  <a:srgbClr val="FF0000"/>
                </a:solidFill>
                <a:latin typeface="Times New Roman"/>
                <a:cs typeface="Times New Roman"/>
              </a:rPr>
              <a:t>of</a:t>
            </a:r>
            <a:r>
              <a:rPr sz="776" spc="19" dirty="0">
                <a:solidFill>
                  <a:srgbClr val="FF0000"/>
                </a:solidFill>
                <a:latin typeface="Times New Roman"/>
                <a:cs typeface="Times New Roman"/>
              </a:rPr>
              <a:t> </a:t>
            </a:r>
            <a:r>
              <a:rPr sz="776" dirty="0">
                <a:solidFill>
                  <a:srgbClr val="FF0000"/>
                </a:solidFill>
                <a:latin typeface="Times New Roman"/>
                <a:cs typeface="Times New Roman"/>
              </a:rPr>
              <a:t>movement</a:t>
            </a:r>
            <a:r>
              <a:rPr sz="776" spc="19" dirty="0">
                <a:solidFill>
                  <a:srgbClr val="FF0000"/>
                </a:solidFill>
                <a:latin typeface="Times New Roman"/>
                <a:cs typeface="Times New Roman"/>
              </a:rPr>
              <a:t> </a:t>
            </a:r>
            <a:r>
              <a:rPr sz="776" dirty="0">
                <a:solidFill>
                  <a:srgbClr val="FF0000"/>
                </a:solidFill>
                <a:latin typeface="Times New Roman"/>
                <a:cs typeface="Times New Roman"/>
              </a:rPr>
              <a:t>in</a:t>
            </a:r>
            <a:r>
              <a:rPr sz="776" spc="15" dirty="0">
                <a:solidFill>
                  <a:srgbClr val="FF0000"/>
                </a:solidFill>
                <a:latin typeface="Times New Roman"/>
                <a:cs typeface="Times New Roman"/>
              </a:rPr>
              <a:t> </a:t>
            </a:r>
            <a:r>
              <a:rPr sz="776" dirty="0">
                <a:solidFill>
                  <a:srgbClr val="FF0000"/>
                </a:solidFill>
                <a:latin typeface="Times New Roman"/>
                <a:cs typeface="Times New Roman"/>
              </a:rPr>
              <a:t>mm.</a:t>
            </a:r>
            <a:r>
              <a:rPr sz="776" spc="184" dirty="0">
                <a:solidFill>
                  <a:srgbClr val="FF0000"/>
                </a:solidFill>
                <a:latin typeface="Times New Roman"/>
                <a:cs typeface="Times New Roman"/>
              </a:rPr>
              <a:t> </a:t>
            </a:r>
            <a:r>
              <a:rPr sz="776" dirty="0">
                <a:solidFill>
                  <a:srgbClr val="FF0000"/>
                </a:solidFill>
                <a:latin typeface="Times New Roman"/>
                <a:cs typeface="Times New Roman"/>
              </a:rPr>
              <a:t>Forward</a:t>
            </a:r>
            <a:r>
              <a:rPr sz="776" spc="-29" dirty="0">
                <a:solidFill>
                  <a:srgbClr val="FF0000"/>
                </a:solidFill>
                <a:latin typeface="Times New Roman"/>
                <a:cs typeface="Times New Roman"/>
              </a:rPr>
              <a:t> </a:t>
            </a:r>
            <a:r>
              <a:rPr sz="776" spc="-10" dirty="0">
                <a:solidFill>
                  <a:srgbClr val="FF0000"/>
                </a:solidFill>
                <a:latin typeface="Times New Roman"/>
                <a:cs typeface="Times New Roman"/>
              </a:rPr>
              <a:t>arrows</a:t>
            </a:r>
            <a:r>
              <a:rPr sz="776" spc="-24" dirty="0">
                <a:solidFill>
                  <a:srgbClr val="FF0000"/>
                </a:solidFill>
                <a:latin typeface="Times New Roman"/>
                <a:cs typeface="Times New Roman"/>
              </a:rPr>
              <a:t> </a:t>
            </a:r>
            <a:r>
              <a:rPr sz="776" dirty="0">
                <a:solidFill>
                  <a:srgbClr val="FF0000"/>
                </a:solidFill>
                <a:latin typeface="Times New Roman"/>
                <a:cs typeface="Times New Roman"/>
              </a:rPr>
              <a:t>indicate</a:t>
            </a:r>
            <a:r>
              <a:rPr sz="776" spc="-34" dirty="0">
                <a:solidFill>
                  <a:srgbClr val="FF0000"/>
                </a:solidFill>
                <a:latin typeface="Times New Roman"/>
                <a:cs typeface="Times New Roman"/>
              </a:rPr>
              <a:t> </a:t>
            </a:r>
            <a:r>
              <a:rPr sz="776" dirty="0">
                <a:solidFill>
                  <a:srgbClr val="FF0000"/>
                </a:solidFill>
                <a:latin typeface="Times New Roman"/>
                <a:cs typeface="Times New Roman"/>
              </a:rPr>
              <a:t>mesial</a:t>
            </a:r>
            <a:r>
              <a:rPr sz="776" spc="-24" dirty="0">
                <a:solidFill>
                  <a:srgbClr val="FF0000"/>
                </a:solidFill>
                <a:latin typeface="Times New Roman"/>
                <a:cs typeface="Times New Roman"/>
              </a:rPr>
              <a:t> </a:t>
            </a:r>
            <a:r>
              <a:rPr sz="776" dirty="0">
                <a:solidFill>
                  <a:srgbClr val="FF0000"/>
                </a:solidFill>
                <a:latin typeface="Times New Roman"/>
                <a:cs typeface="Times New Roman"/>
              </a:rPr>
              <a:t>movements.</a:t>
            </a:r>
            <a:r>
              <a:rPr sz="776" spc="-29" dirty="0">
                <a:solidFill>
                  <a:srgbClr val="FF0000"/>
                </a:solidFill>
                <a:latin typeface="Times New Roman"/>
                <a:cs typeface="Times New Roman"/>
              </a:rPr>
              <a:t> </a:t>
            </a:r>
            <a:r>
              <a:rPr sz="776" dirty="0">
                <a:solidFill>
                  <a:srgbClr val="FF0000"/>
                </a:solidFill>
                <a:latin typeface="Times New Roman"/>
                <a:cs typeface="Times New Roman"/>
              </a:rPr>
              <a:t>Backward</a:t>
            </a:r>
            <a:r>
              <a:rPr sz="776" spc="-24" dirty="0">
                <a:solidFill>
                  <a:srgbClr val="FF0000"/>
                </a:solidFill>
                <a:latin typeface="Times New Roman"/>
                <a:cs typeface="Times New Roman"/>
              </a:rPr>
              <a:t> </a:t>
            </a:r>
            <a:r>
              <a:rPr sz="776" spc="-10" dirty="0">
                <a:solidFill>
                  <a:srgbClr val="FF0000"/>
                </a:solidFill>
                <a:latin typeface="Times New Roman"/>
                <a:cs typeface="Times New Roman"/>
              </a:rPr>
              <a:t>arrows</a:t>
            </a:r>
            <a:r>
              <a:rPr sz="776" spc="-29" dirty="0">
                <a:solidFill>
                  <a:srgbClr val="FF0000"/>
                </a:solidFill>
                <a:latin typeface="Times New Roman"/>
                <a:cs typeface="Times New Roman"/>
              </a:rPr>
              <a:t> </a:t>
            </a:r>
            <a:r>
              <a:rPr sz="776" dirty="0">
                <a:solidFill>
                  <a:srgbClr val="FF0000"/>
                </a:solidFill>
                <a:latin typeface="Times New Roman"/>
                <a:cs typeface="Times New Roman"/>
              </a:rPr>
              <a:t>indicate</a:t>
            </a:r>
            <a:r>
              <a:rPr sz="776" spc="-29" dirty="0">
                <a:solidFill>
                  <a:srgbClr val="FF0000"/>
                </a:solidFill>
                <a:latin typeface="Times New Roman"/>
                <a:cs typeface="Times New Roman"/>
              </a:rPr>
              <a:t> </a:t>
            </a:r>
            <a:r>
              <a:rPr sz="776" spc="-10" dirty="0">
                <a:solidFill>
                  <a:srgbClr val="FF0000"/>
                </a:solidFill>
                <a:latin typeface="Times New Roman"/>
                <a:cs typeface="Times New Roman"/>
              </a:rPr>
              <a:t>distal</a:t>
            </a:r>
            <a:endParaRPr sz="776">
              <a:latin typeface="Times New Roman"/>
              <a:cs typeface="Times New Roman"/>
            </a:endParaRPr>
          </a:p>
          <a:p>
            <a:pPr marL="73275">
              <a:spcBef>
                <a:spcPts val="494"/>
              </a:spcBef>
            </a:pPr>
            <a:r>
              <a:rPr sz="776" dirty="0">
                <a:solidFill>
                  <a:srgbClr val="FF0000"/>
                </a:solidFill>
                <a:latin typeface="Times New Roman"/>
                <a:cs typeface="Times New Roman"/>
              </a:rPr>
              <a:t>movements, in</a:t>
            </a:r>
            <a:r>
              <a:rPr sz="776" spc="5" dirty="0">
                <a:solidFill>
                  <a:srgbClr val="FF0000"/>
                </a:solidFill>
                <a:latin typeface="Times New Roman"/>
                <a:cs typeface="Times New Roman"/>
              </a:rPr>
              <a:t> </a:t>
            </a:r>
            <a:r>
              <a:rPr sz="776" spc="-10" dirty="0">
                <a:solidFill>
                  <a:srgbClr val="FF0000"/>
                </a:solidFill>
                <a:latin typeface="Times New Roman"/>
                <a:cs typeface="Times New Roman"/>
              </a:rPr>
              <a:t>mm.</a:t>
            </a:r>
            <a:r>
              <a:rPr sz="776" spc="-29" dirty="0">
                <a:solidFill>
                  <a:srgbClr val="FF0000"/>
                </a:solidFill>
                <a:latin typeface="Times New Roman"/>
                <a:cs typeface="Times New Roman"/>
              </a:rPr>
              <a:t> </a:t>
            </a:r>
            <a:r>
              <a:rPr sz="776" dirty="0">
                <a:solidFill>
                  <a:srgbClr val="FF0000"/>
                </a:solidFill>
                <a:latin typeface="Times New Roman"/>
                <a:cs typeface="Times New Roman"/>
              </a:rPr>
              <a:t>No</a:t>
            </a:r>
            <a:r>
              <a:rPr sz="776" spc="24" dirty="0">
                <a:solidFill>
                  <a:srgbClr val="FF0000"/>
                </a:solidFill>
                <a:latin typeface="Times New Roman"/>
                <a:cs typeface="Times New Roman"/>
              </a:rPr>
              <a:t> </a:t>
            </a:r>
            <a:r>
              <a:rPr sz="776" spc="-10" dirty="0">
                <a:solidFill>
                  <a:srgbClr val="FF0000"/>
                </a:solidFill>
                <a:latin typeface="Times New Roman"/>
                <a:cs typeface="Times New Roman"/>
              </a:rPr>
              <a:t>movement</a:t>
            </a:r>
            <a:r>
              <a:rPr sz="776" spc="19" dirty="0">
                <a:solidFill>
                  <a:srgbClr val="FF0000"/>
                </a:solidFill>
                <a:latin typeface="Times New Roman"/>
                <a:cs typeface="Times New Roman"/>
              </a:rPr>
              <a:t> </a:t>
            </a:r>
            <a:r>
              <a:rPr sz="776" dirty="0">
                <a:solidFill>
                  <a:srgbClr val="FF0000"/>
                </a:solidFill>
                <a:latin typeface="Times New Roman"/>
                <a:cs typeface="Times New Roman"/>
              </a:rPr>
              <a:t>=</a:t>
            </a:r>
            <a:r>
              <a:rPr sz="776" spc="24" dirty="0">
                <a:solidFill>
                  <a:srgbClr val="FF0000"/>
                </a:solidFill>
                <a:latin typeface="Times New Roman"/>
                <a:cs typeface="Times New Roman"/>
              </a:rPr>
              <a:t> </a:t>
            </a:r>
            <a:r>
              <a:rPr sz="776" dirty="0">
                <a:solidFill>
                  <a:srgbClr val="FF0000"/>
                </a:solidFill>
                <a:latin typeface="Times New Roman"/>
                <a:cs typeface="Times New Roman"/>
              </a:rPr>
              <a:t>0.</a:t>
            </a:r>
            <a:r>
              <a:rPr sz="776" spc="15" dirty="0">
                <a:solidFill>
                  <a:srgbClr val="FF0000"/>
                </a:solidFill>
                <a:latin typeface="Times New Roman"/>
                <a:cs typeface="Times New Roman"/>
              </a:rPr>
              <a:t> </a:t>
            </a:r>
            <a:r>
              <a:rPr sz="776" dirty="0">
                <a:solidFill>
                  <a:srgbClr val="FF0000"/>
                </a:solidFill>
                <a:latin typeface="Times New Roman"/>
                <a:cs typeface="Times New Roman"/>
              </a:rPr>
              <a:t>Midline:</a:t>
            </a:r>
            <a:r>
              <a:rPr sz="776" spc="15" dirty="0">
                <a:solidFill>
                  <a:srgbClr val="FF0000"/>
                </a:solidFill>
                <a:latin typeface="Times New Roman"/>
                <a:cs typeface="Times New Roman"/>
              </a:rPr>
              <a:t> </a:t>
            </a:r>
            <a:r>
              <a:rPr sz="776" dirty="0">
                <a:solidFill>
                  <a:srgbClr val="FF0000"/>
                </a:solidFill>
                <a:latin typeface="Times New Roman"/>
                <a:cs typeface="Times New Roman"/>
              </a:rPr>
              <a:t>indicate</a:t>
            </a:r>
            <a:r>
              <a:rPr sz="776" spc="15" dirty="0">
                <a:solidFill>
                  <a:srgbClr val="FF0000"/>
                </a:solidFill>
                <a:latin typeface="Times New Roman"/>
                <a:cs typeface="Times New Roman"/>
              </a:rPr>
              <a:t> </a:t>
            </a:r>
            <a:r>
              <a:rPr sz="776" dirty="0">
                <a:solidFill>
                  <a:srgbClr val="FF0000"/>
                </a:solidFill>
                <a:latin typeface="Times New Roman"/>
                <a:cs typeface="Times New Roman"/>
              </a:rPr>
              <a:t>which</a:t>
            </a:r>
            <a:r>
              <a:rPr sz="776" spc="15" dirty="0">
                <a:solidFill>
                  <a:srgbClr val="FF0000"/>
                </a:solidFill>
                <a:latin typeface="Times New Roman"/>
                <a:cs typeface="Times New Roman"/>
              </a:rPr>
              <a:t> </a:t>
            </a:r>
            <a:r>
              <a:rPr sz="776" dirty="0">
                <a:solidFill>
                  <a:srgbClr val="FF0000"/>
                </a:solidFill>
                <a:latin typeface="Times New Roman"/>
                <a:cs typeface="Times New Roman"/>
              </a:rPr>
              <a:t>side</a:t>
            </a:r>
            <a:r>
              <a:rPr sz="776" spc="10" dirty="0">
                <a:solidFill>
                  <a:srgbClr val="FF0000"/>
                </a:solidFill>
                <a:latin typeface="Times New Roman"/>
                <a:cs typeface="Times New Roman"/>
              </a:rPr>
              <a:t> </a:t>
            </a:r>
            <a:r>
              <a:rPr sz="776" dirty="0">
                <a:solidFill>
                  <a:srgbClr val="FF0000"/>
                </a:solidFill>
                <a:latin typeface="Times New Roman"/>
                <a:cs typeface="Times New Roman"/>
              </a:rPr>
              <a:t>and</a:t>
            </a:r>
            <a:r>
              <a:rPr sz="776" spc="15" dirty="0">
                <a:solidFill>
                  <a:srgbClr val="FF0000"/>
                </a:solidFill>
                <a:latin typeface="Times New Roman"/>
                <a:cs typeface="Times New Roman"/>
              </a:rPr>
              <a:t> </a:t>
            </a:r>
            <a:r>
              <a:rPr sz="776" dirty="0">
                <a:solidFill>
                  <a:srgbClr val="FF0000"/>
                </a:solidFill>
                <a:latin typeface="Times New Roman"/>
                <a:cs typeface="Times New Roman"/>
              </a:rPr>
              <a:t>the</a:t>
            </a:r>
            <a:r>
              <a:rPr sz="776" spc="10" dirty="0">
                <a:solidFill>
                  <a:srgbClr val="FF0000"/>
                </a:solidFill>
                <a:latin typeface="Times New Roman"/>
                <a:cs typeface="Times New Roman"/>
              </a:rPr>
              <a:t> </a:t>
            </a:r>
            <a:r>
              <a:rPr sz="776" dirty="0">
                <a:solidFill>
                  <a:srgbClr val="FF0000"/>
                </a:solidFill>
                <a:latin typeface="Times New Roman"/>
                <a:cs typeface="Times New Roman"/>
              </a:rPr>
              <a:t>amount</a:t>
            </a:r>
            <a:r>
              <a:rPr sz="776" spc="15" dirty="0">
                <a:solidFill>
                  <a:srgbClr val="FF0000"/>
                </a:solidFill>
                <a:latin typeface="Times New Roman"/>
                <a:cs typeface="Times New Roman"/>
              </a:rPr>
              <a:t> </a:t>
            </a:r>
            <a:r>
              <a:rPr sz="776" dirty="0">
                <a:solidFill>
                  <a:srgbClr val="FF0000"/>
                </a:solidFill>
                <a:latin typeface="Times New Roman"/>
                <a:cs typeface="Times New Roman"/>
              </a:rPr>
              <a:t>of</a:t>
            </a:r>
            <a:r>
              <a:rPr sz="776" spc="15" dirty="0">
                <a:solidFill>
                  <a:srgbClr val="FF0000"/>
                </a:solidFill>
                <a:latin typeface="Times New Roman"/>
                <a:cs typeface="Times New Roman"/>
              </a:rPr>
              <a:t> </a:t>
            </a:r>
            <a:r>
              <a:rPr sz="776" dirty="0">
                <a:solidFill>
                  <a:srgbClr val="FF0000"/>
                </a:solidFill>
                <a:latin typeface="Times New Roman"/>
                <a:cs typeface="Times New Roman"/>
              </a:rPr>
              <a:t>movement</a:t>
            </a:r>
            <a:r>
              <a:rPr sz="776" spc="15" dirty="0">
                <a:solidFill>
                  <a:srgbClr val="FF0000"/>
                </a:solidFill>
                <a:latin typeface="Times New Roman"/>
                <a:cs typeface="Times New Roman"/>
              </a:rPr>
              <a:t> </a:t>
            </a:r>
            <a:r>
              <a:rPr sz="776" dirty="0">
                <a:solidFill>
                  <a:srgbClr val="FF0000"/>
                </a:solidFill>
                <a:latin typeface="Times New Roman"/>
                <a:cs typeface="Times New Roman"/>
              </a:rPr>
              <a:t>in</a:t>
            </a:r>
            <a:r>
              <a:rPr sz="776" spc="15" dirty="0">
                <a:solidFill>
                  <a:srgbClr val="FF0000"/>
                </a:solidFill>
                <a:latin typeface="Times New Roman"/>
                <a:cs typeface="Times New Roman"/>
              </a:rPr>
              <a:t> </a:t>
            </a:r>
            <a:r>
              <a:rPr sz="776" spc="-24" dirty="0">
                <a:solidFill>
                  <a:srgbClr val="FF0000"/>
                </a:solidFill>
                <a:latin typeface="Times New Roman"/>
                <a:cs typeface="Times New Roman"/>
              </a:rPr>
              <a:t>mm.</a:t>
            </a:r>
            <a:endParaRPr sz="776">
              <a:latin typeface="Times New Roman"/>
              <a:cs typeface="Times New Roman"/>
            </a:endParaRPr>
          </a:p>
        </p:txBody>
      </p:sp>
      <p:sp>
        <p:nvSpPr>
          <p:cNvPr id="36" name="object 36"/>
          <p:cNvSpPr txBox="1"/>
          <p:nvPr/>
        </p:nvSpPr>
        <p:spPr>
          <a:xfrm>
            <a:off x="7057044" y="1487928"/>
            <a:ext cx="270318"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OJ=</a:t>
            </a:r>
            <a:endParaRPr sz="1164">
              <a:latin typeface="Times New Roman"/>
              <a:cs typeface="Times New Roman"/>
            </a:endParaRPr>
          </a:p>
        </p:txBody>
      </p:sp>
      <p:sp>
        <p:nvSpPr>
          <p:cNvPr id="37" name="object 37"/>
          <p:cNvSpPr txBox="1"/>
          <p:nvPr/>
        </p:nvSpPr>
        <p:spPr>
          <a:xfrm>
            <a:off x="5438856" y="431707"/>
            <a:ext cx="378075" cy="191505"/>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Initial</a:t>
            </a:r>
            <a:endParaRPr sz="1164">
              <a:latin typeface="Times New Roman"/>
              <a:cs typeface="Times New Roman"/>
            </a:endParaRPr>
          </a:p>
        </p:txBody>
      </p:sp>
      <p:sp>
        <p:nvSpPr>
          <p:cNvPr id="38" name="object 38"/>
          <p:cNvSpPr txBox="1"/>
          <p:nvPr/>
        </p:nvSpPr>
        <p:spPr>
          <a:xfrm>
            <a:off x="5426272" y="4269145"/>
            <a:ext cx="361450" cy="141064"/>
          </a:xfrm>
          <a:prstGeom prst="rect">
            <a:avLst/>
          </a:prstGeom>
        </p:spPr>
        <p:txBody>
          <a:bodyPr vert="horz" wrap="square" lIns="0" tIns="0" rIns="0" bIns="0" rtlCol="0">
            <a:spAutoFit/>
          </a:bodyPr>
          <a:lstStyle/>
          <a:p>
            <a:pPr>
              <a:lnSpc>
                <a:spcPts val="1105"/>
              </a:lnSpc>
            </a:pPr>
            <a:r>
              <a:rPr sz="1164" spc="-10" dirty="0">
                <a:latin typeface="Times New Roman"/>
                <a:cs typeface="Times New Roman"/>
              </a:rPr>
              <a:t>Class:</a:t>
            </a:r>
            <a:endParaRPr sz="1164">
              <a:latin typeface="Times New Roman"/>
              <a:cs typeface="Times New Roman"/>
            </a:endParaRPr>
          </a:p>
        </p:txBody>
      </p:sp>
      <p:grpSp>
        <p:nvGrpSpPr>
          <p:cNvPr id="39" name="object 39"/>
          <p:cNvGrpSpPr/>
          <p:nvPr/>
        </p:nvGrpSpPr>
        <p:grpSpPr>
          <a:xfrm>
            <a:off x="8776901" y="3922076"/>
            <a:ext cx="1410085" cy="763539"/>
            <a:chOff x="3996307" y="4044641"/>
            <a:chExt cx="1454150" cy="787400"/>
          </a:xfrm>
        </p:grpSpPr>
        <p:pic>
          <p:nvPicPr>
            <p:cNvPr id="40" name="object 40"/>
            <p:cNvPicPr/>
            <p:nvPr/>
          </p:nvPicPr>
          <p:blipFill>
            <a:blip r:embed="rId10" cstate="print"/>
            <a:stretch>
              <a:fillRect/>
            </a:stretch>
          </p:blipFill>
          <p:spPr>
            <a:xfrm>
              <a:off x="4024006" y="4679944"/>
              <a:ext cx="389678" cy="151472"/>
            </a:xfrm>
            <a:prstGeom prst="rect">
              <a:avLst/>
            </a:prstGeom>
          </p:spPr>
        </p:pic>
        <p:pic>
          <p:nvPicPr>
            <p:cNvPr id="41" name="object 41"/>
            <p:cNvPicPr/>
            <p:nvPr/>
          </p:nvPicPr>
          <p:blipFill>
            <a:blip r:embed="rId9" cstate="print"/>
            <a:stretch>
              <a:fillRect/>
            </a:stretch>
          </p:blipFill>
          <p:spPr>
            <a:xfrm>
              <a:off x="4988424" y="4052557"/>
              <a:ext cx="442920" cy="136913"/>
            </a:xfrm>
            <a:prstGeom prst="rect">
              <a:avLst/>
            </a:prstGeom>
          </p:spPr>
        </p:pic>
        <p:pic>
          <p:nvPicPr>
            <p:cNvPr id="42" name="object 42"/>
            <p:cNvPicPr/>
            <p:nvPr/>
          </p:nvPicPr>
          <p:blipFill>
            <a:blip r:embed="rId9" cstate="print"/>
            <a:stretch>
              <a:fillRect/>
            </a:stretch>
          </p:blipFill>
          <p:spPr>
            <a:xfrm>
              <a:off x="5007335" y="4691029"/>
              <a:ext cx="442920" cy="136913"/>
            </a:xfrm>
            <a:prstGeom prst="rect">
              <a:avLst/>
            </a:prstGeom>
          </p:spPr>
        </p:pic>
        <p:pic>
          <p:nvPicPr>
            <p:cNvPr id="43" name="object 43"/>
            <p:cNvPicPr/>
            <p:nvPr/>
          </p:nvPicPr>
          <p:blipFill>
            <a:blip r:embed="rId10" cstate="print"/>
            <a:stretch>
              <a:fillRect/>
            </a:stretch>
          </p:blipFill>
          <p:spPr>
            <a:xfrm>
              <a:off x="3996307" y="4044641"/>
              <a:ext cx="389678" cy="151472"/>
            </a:xfrm>
            <a:prstGeom prst="rect">
              <a:avLst/>
            </a:prstGeom>
          </p:spPr>
        </p:pic>
      </p:grpSp>
      <p:sp>
        <p:nvSpPr>
          <p:cNvPr id="44" name="object 44"/>
          <p:cNvSpPr txBox="1"/>
          <p:nvPr/>
        </p:nvSpPr>
        <p:spPr>
          <a:xfrm>
            <a:off x="7917613" y="1490023"/>
            <a:ext cx="252461"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45" name="object 45"/>
          <p:cNvSpPr txBox="1"/>
          <p:nvPr/>
        </p:nvSpPr>
        <p:spPr>
          <a:xfrm>
            <a:off x="7950691" y="4255057"/>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grpSp>
        <p:nvGrpSpPr>
          <p:cNvPr id="46" name="object 46"/>
          <p:cNvGrpSpPr/>
          <p:nvPr/>
        </p:nvGrpSpPr>
        <p:grpSpPr>
          <a:xfrm>
            <a:off x="7035691" y="4223371"/>
            <a:ext cx="1396538" cy="1294938"/>
            <a:chOff x="2200684" y="4355350"/>
            <a:chExt cx="1440180" cy="1335405"/>
          </a:xfrm>
        </p:grpSpPr>
        <p:pic>
          <p:nvPicPr>
            <p:cNvPr id="47" name="object 47"/>
            <p:cNvPicPr/>
            <p:nvPr/>
          </p:nvPicPr>
          <p:blipFill>
            <a:blip r:embed="rId9" cstate="print"/>
            <a:stretch>
              <a:fillRect/>
            </a:stretch>
          </p:blipFill>
          <p:spPr>
            <a:xfrm>
              <a:off x="3197741" y="4685488"/>
              <a:ext cx="442920" cy="136913"/>
            </a:xfrm>
            <a:prstGeom prst="rect">
              <a:avLst/>
            </a:prstGeom>
          </p:spPr>
        </p:pic>
        <p:pic>
          <p:nvPicPr>
            <p:cNvPr id="48" name="object 48"/>
            <p:cNvPicPr/>
            <p:nvPr/>
          </p:nvPicPr>
          <p:blipFill>
            <a:blip r:embed="rId10" cstate="print"/>
            <a:stretch>
              <a:fillRect/>
            </a:stretch>
          </p:blipFill>
          <p:spPr>
            <a:xfrm>
              <a:off x="2200684" y="4679945"/>
              <a:ext cx="389678" cy="151472"/>
            </a:xfrm>
            <a:prstGeom prst="rect">
              <a:avLst/>
            </a:prstGeom>
          </p:spPr>
        </p:pic>
        <p:sp>
          <p:nvSpPr>
            <p:cNvPr id="49" name="object 49"/>
            <p:cNvSpPr/>
            <p:nvPr/>
          </p:nvSpPr>
          <p:spPr>
            <a:xfrm>
              <a:off x="2567776" y="4355350"/>
              <a:ext cx="552450" cy="288290"/>
            </a:xfrm>
            <a:custGeom>
              <a:avLst/>
              <a:gdLst/>
              <a:ahLst/>
              <a:cxnLst/>
              <a:rect l="l" t="t" r="r" b="b"/>
              <a:pathLst>
                <a:path w="552450" h="288289">
                  <a:moveTo>
                    <a:pt x="552408" y="0"/>
                  </a:moveTo>
                  <a:lnTo>
                    <a:pt x="0" y="0"/>
                  </a:lnTo>
                  <a:lnTo>
                    <a:pt x="0" y="287997"/>
                  </a:lnTo>
                  <a:lnTo>
                    <a:pt x="552408" y="287997"/>
                  </a:lnTo>
                  <a:lnTo>
                    <a:pt x="552408" y="0"/>
                  </a:lnTo>
                  <a:close/>
                </a:path>
              </a:pathLst>
            </a:custGeom>
            <a:solidFill>
              <a:srgbClr val="B9CFF9"/>
            </a:solidFill>
          </p:spPr>
          <p:txBody>
            <a:bodyPr wrap="square" lIns="0" tIns="0" rIns="0" bIns="0" rtlCol="0"/>
            <a:lstStyle/>
            <a:p>
              <a:endParaRPr sz="1745"/>
            </a:p>
          </p:txBody>
        </p:sp>
        <p:sp>
          <p:nvSpPr>
            <p:cNvPr id="50" name="object 50"/>
            <p:cNvSpPr/>
            <p:nvPr/>
          </p:nvSpPr>
          <p:spPr>
            <a:xfrm>
              <a:off x="2574126" y="4361700"/>
              <a:ext cx="539750" cy="275590"/>
            </a:xfrm>
            <a:custGeom>
              <a:avLst/>
              <a:gdLst/>
              <a:ahLst/>
              <a:cxnLst/>
              <a:rect l="l" t="t" r="r" b="b"/>
              <a:pathLst>
                <a:path w="539750" h="275589">
                  <a:moveTo>
                    <a:pt x="0" y="275297"/>
                  </a:moveTo>
                  <a:lnTo>
                    <a:pt x="539708" y="275297"/>
                  </a:lnTo>
                  <a:lnTo>
                    <a:pt x="539708" y="0"/>
                  </a:lnTo>
                  <a:lnTo>
                    <a:pt x="0" y="0"/>
                  </a:lnTo>
                  <a:lnTo>
                    <a:pt x="0" y="275297"/>
                  </a:lnTo>
                  <a:close/>
                </a:path>
              </a:pathLst>
            </a:custGeom>
            <a:ln w="12700">
              <a:solidFill>
                <a:srgbClr val="000000"/>
              </a:solidFill>
            </a:ln>
          </p:spPr>
          <p:txBody>
            <a:bodyPr wrap="square" lIns="0" tIns="0" rIns="0" bIns="0" rtlCol="0"/>
            <a:lstStyle/>
            <a:p>
              <a:endParaRPr sz="1745"/>
            </a:p>
          </p:txBody>
        </p:sp>
        <p:pic>
          <p:nvPicPr>
            <p:cNvPr id="51" name="object 51"/>
            <p:cNvPicPr/>
            <p:nvPr/>
          </p:nvPicPr>
          <p:blipFill>
            <a:blip r:embed="rId12" cstate="print"/>
            <a:stretch>
              <a:fillRect/>
            </a:stretch>
          </p:blipFill>
          <p:spPr>
            <a:xfrm>
              <a:off x="2592895" y="4684788"/>
              <a:ext cx="596531" cy="1005751"/>
            </a:xfrm>
            <a:prstGeom prst="rect">
              <a:avLst/>
            </a:prstGeom>
          </p:spPr>
        </p:pic>
        <p:sp>
          <p:nvSpPr>
            <p:cNvPr id="52" name="object 52"/>
            <p:cNvSpPr/>
            <p:nvPr/>
          </p:nvSpPr>
          <p:spPr>
            <a:xfrm>
              <a:off x="3212668" y="4921516"/>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53" name="object 53"/>
            <p:cNvSpPr/>
            <p:nvPr/>
          </p:nvSpPr>
          <p:spPr>
            <a:xfrm>
              <a:off x="3219018" y="4927866"/>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54" name="object 54"/>
            <p:cNvSpPr/>
            <p:nvPr/>
          </p:nvSpPr>
          <p:spPr>
            <a:xfrm>
              <a:off x="2201163" y="4921516"/>
              <a:ext cx="367030" cy="288290"/>
            </a:xfrm>
            <a:custGeom>
              <a:avLst/>
              <a:gdLst/>
              <a:ahLst/>
              <a:cxnLst/>
              <a:rect l="l" t="t" r="r" b="b"/>
              <a:pathLst>
                <a:path w="367030" h="288289">
                  <a:moveTo>
                    <a:pt x="366903" y="0"/>
                  </a:moveTo>
                  <a:lnTo>
                    <a:pt x="0" y="0"/>
                  </a:lnTo>
                  <a:lnTo>
                    <a:pt x="0" y="287997"/>
                  </a:lnTo>
                  <a:lnTo>
                    <a:pt x="366903" y="287997"/>
                  </a:lnTo>
                  <a:lnTo>
                    <a:pt x="366903" y="0"/>
                  </a:lnTo>
                  <a:close/>
                </a:path>
              </a:pathLst>
            </a:custGeom>
            <a:solidFill>
              <a:srgbClr val="B9CFF9"/>
            </a:solidFill>
          </p:spPr>
          <p:txBody>
            <a:bodyPr wrap="square" lIns="0" tIns="0" rIns="0" bIns="0" rtlCol="0"/>
            <a:lstStyle/>
            <a:p>
              <a:endParaRPr sz="1745"/>
            </a:p>
          </p:txBody>
        </p:sp>
        <p:sp>
          <p:nvSpPr>
            <p:cNvPr id="55" name="object 55"/>
            <p:cNvSpPr/>
            <p:nvPr/>
          </p:nvSpPr>
          <p:spPr>
            <a:xfrm>
              <a:off x="2207513" y="4927866"/>
              <a:ext cx="354330" cy="275590"/>
            </a:xfrm>
            <a:custGeom>
              <a:avLst/>
              <a:gdLst/>
              <a:ahLst/>
              <a:cxnLst/>
              <a:rect l="l" t="t" r="r" b="b"/>
              <a:pathLst>
                <a:path w="354330"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56" name="object 56"/>
            <p:cNvSpPr/>
            <p:nvPr/>
          </p:nvSpPr>
          <p:spPr>
            <a:xfrm>
              <a:off x="2211768" y="5326951"/>
              <a:ext cx="360045" cy="288290"/>
            </a:xfrm>
            <a:custGeom>
              <a:avLst/>
              <a:gdLst/>
              <a:ahLst/>
              <a:cxnLst/>
              <a:rect l="l" t="t" r="r" b="b"/>
              <a:pathLst>
                <a:path w="360044" h="288289">
                  <a:moveTo>
                    <a:pt x="359994" y="0"/>
                  </a:moveTo>
                  <a:lnTo>
                    <a:pt x="0" y="0"/>
                  </a:lnTo>
                  <a:lnTo>
                    <a:pt x="0" y="287997"/>
                  </a:lnTo>
                  <a:lnTo>
                    <a:pt x="359994" y="287997"/>
                  </a:lnTo>
                  <a:lnTo>
                    <a:pt x="359994" y="0"/>
                  </a:lnTo>
                  <a:close/>
                </a:path>
              </a:pathLst>
            </a:custGeom>
            <a:solidFill>
              <a:srgbClr val="FFC1BF"/>
            </a:solidFill>
          </p:spPr>
          <p:txBody>
            <a:bodyPr wrap="square" lIns="0" tIns="0" rIns="0" bIns="0" rtlCol="0"/>
            <a:lstStyle/>
            <a:p>
              <a:endParaRPr sz="1745"/>
            </a:p>
          </p:txBody>
        </p:sp>
        <p:sp>
          <p:nvSpPr>
            <p:cNvPr id="57" name="object 57"/>
            <p:cNvSpPr/>
            <p:nvPr/>
          </p:nvSpPr>
          <p:spPr>
            <a:xfrm>
              <a:off x="2218118" y="5333301"/>
              <a:ext cx="347345" cy="275590"/>
            </a:xfrm>
            <a:custGeom>
              <a:avLst/>
              <a:gdLst/>
              <a:ahLst/>
              <a:cxnLst/>
              <a:rect l="l" t="t" r="r" b="b"/>
              <a:pathLst>
                <a:path w="347344"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58" name="object 58"/>
            <p:cNvSpPr/>
            <p:nvPr/>
          </p:nvSpPr>
          <p:spPr>
            <a:xfrm>
              <a:off x="3216680" y="5324652"/>
              <a:ext cx="360045" cy="288290"/>
            </a:xfrm>
            <a:custGeom>
              <a:avLst/>
              <a:gdLst/>
              <a:ahLst/>
              <a:cxnLst/>
              <a:rect l="l" t="t" r="r" b="b"/>
              <a:pathLst>
                <a:path w="360045"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59" name="object 59"/>
            <p:cNvSpPr/>
            <p:nvPr/>
          </p:nvSpPr>
          <p:spPr>
            <a:xfrm>
              <a:off x="3223030" y="5331002"/>
              <a:ext cx="347345" cy="275590"/>
            </a:xfrm>
            <a:custGeom>
              <a:avLst/>
              <a:gdLst/>
              <a:ahLst/>
              <a:cxnLst/>
              <a:rect l="l" t="t" r="r" b="b"/>
              <a:pathLst>
                <a:path w="347345"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60" name="object 60"/>
          <p:cNvGrpSpPr/>
          <p:nvPr/>
        </p:nvGrpSpPr>
        <p:grpSpPr>
          <a:xfrm>
            <a:off x="10372543" y="3927221"/>
            <a:ext cx="1419321" cy="761692"/>
            <a:chOff x="5641811" y="4049945"/>
            <a:chExt cx="1463675" cy="785495"/>
          </a:xfrm>
        </p:grpSpPr>
        <p:pic>
          <p:nvPicPr>
            <p:cNvPr id="61" name="object 61"/>
            <p:cNvPicPr/>
            <p:nvPr/>
          </p:nvPicPr>
          <p:blipFill>
            <a:blip r:embed="rId10" cstate="print"/>
            <a:stretch>
              <a:fillRect/>
            </a:stretch>
          </p:blipFill>
          <p:spPr>
            <a:xfrm>
              <a:off x="5641811" y="4683460"/>
              <a:ext cx="389678" cy="151472"/>
            </a:xfrm>
            <a:prstGeom prst="rect">
              <a:avLst/>
            </a:prstGeom>
          </p:spPr>
        </p:pic>
        <p:pic>
          <p:nvPicPr>
            <p:cNvPr id="62" name="object 62"/>
            <p:cNvPicPr/>
            <p:nvPr/>
          </p:nvPicPr>
          <p:blipFill>
            <a:blip r:embed="rId9" cstate="print"/>
            <a:stretch>
              <a:fillRect/>
            </a:stretch>
          </p:blipFill>
          <p:spPr>
            <a:xfrm>
              <a:off x="6655696" y="4696160"/>
              <a:ext cx="442920" cy="136913"/>
            </a:xfrm>
            <a:prstGeom prst="rect">
              <a:avLst/>
            </a:prstGeom>
          </p:spPr>
        </p:pic>
        <p:pic>
          <p:nvPicPr>
            <p:cNvPr id="63" name="object 63"/>
            <p:cNvPicPr/>
            <p:nvPr/>
          </p:nvPicPr>
          <p:blipFill>
            <a:blip r:embed="rId9" cstate="print"/>
            <a:stretch>
              <a:fillRect/>
            </a:stretch>
          </p:blipFill>
          <p:spPr>
            <a:xfrm>
              <a:off x="6662211" y="4049945"/>
              <a:ext cx="442920" cy="136913"/>
            </a:xfrm>
            <a:prstGeom prst="rect">
              <a:avLst/>
            </a:prstGeom>
          </p:spPr>
        </p:pic>
        <p:pic>
          <p:nvPicPr>
            <p:cNvPr id="64" name="object 64"/>
            <p:cNvPicPr/>
            <p:nvPr/>
          </p:nvPicPr>
          <p:blipFill>
            <a:blip r:embed="rId10" cstate="print"/>
            <a:stretch>
              <a:fillRect/>
            </a:stretch>
          </p:blipFill>
          <p:spPr>
            <a:xfrm>
              <a:off x="5643591" y="4049945"/>
              <a:ext cx="389678" cy="151472"/>
            </a:xfrm>
            <a:prstGeom prst="rect">
              <a:avLst/>
            </a:prstGeom>
          </p:spPr>
        </p:pic>
      </p:grpSp>
      <p:pic>
        <p:nvPicPr>
          <p:cNvPr id="65" name="object 65"/>
          <p:cNvPicPr/>
          <p:nvPr/>
        </p:nvPicPr>
        <p:blipFill>
          <a:blip r:embed="rId10" cstate="print"/>
          <a:stretch>
            <a:fillRect/>
          </a:stretch>
        </p:blipFill>
        <p:spPr>
          <a:xfrm>
            <a:off x="10475062" y="7958397"/>
            <a:ext cx="377870" cy="146882"/>
          </a:xfrm>
          <a:prstGeom prst="rect">
            <a:avLst/>
          </a:prstGeom>
        </p:spPr>
      </p:pic>
      <p:sp>
        <p:nvSpPr>
          <p:cNvPr id="66" name="object 66"/>
          <p:cNvSpPr txBox="1"/>
          <p:nvPr/>
        </p:nvSpPr>
        <p:spPr>
          <a:xfrm>
            <a:off x="5420827" y="6472093"/>
            <a:ext cx="853440" cy="577788"/>
          </a:xfrm>
          <a:prstGeom prst="rect">
            <a:avLst/>
          </a:prstGeom>
        </p:spPr>
        <p:txBody>
          <a:bodyPr vert="horz" wrap="square" lIns="0" tIns="115762" rIns="0" bIns="0" rtlCol="0">
            <a:spAutoFit/>
          </a:bodyPr>
          <a:lstStyle/>
          <a:p>
            <a:pPr marL="12315">
              <a:spcBef>
                <a:spcPts val="912"/>
              </a:spcBef>
            </a:pPr>
            <a:r>
              <a:rPr sz="1164" spc="-10" dirty="0">
                <a:latin typeface="Times New Roman"/>
                <a:cs typeface="Times New Roman"/>
              </a:rPr>
              <a:t>Final</a:t>
            </a:r>
            <a:endParaRPr sz="1164">
              <a:latin typeface="Times New Roman"/>
              <a:cs typeface="Times New Roman"/>
            </a:endParaRPr>
          </a:p>
          <a:p>
            <a:pPr marL="372534">
              <a:spcBef>
                <a:spcPts val="815"/>
              </a:spcBef>
            </a:pPr>
            <a:r>
              <a:rPr sz="1164" spc="-10" dirty="0">
                <a:latin typeface="Times New Roman"/>
                <a:cs typeface="Times New Roman"/>
              </a:rPr>
              <a:t>Midline</a:t>
            </a:r>
            <a:endParaRPr sz="1164">
              <a:latin typeface="Times New Roman"/>
              <a:cs typeface="Times New Roman"/>
            </a:endParaRPr>
          </a:p>
        </p:txBody>
      </p:sp>
      <p:grpSp>
        <p:nvGrpSpPr>
          <p:cNvPr id="67" name="object 67"/>
          <p:cNvGrpSpPr/>
          <p:nvPr/>
        </p:nvGrpSpPr>
        <p:grpSpPr>
          <a:xfrm>
            <a:off x="7030943" y="3203897"/>
            <a:ext cx="1399001" cy="975360"/>
            <a:chOff x="2195787" y="3304019"/>
            <a:chExt cx="1442720" cy="1005840"/>
          </a:xfrm>
        </p:grpSpPr>
        <p:pic>
          <p:nvPicPr>
            <p:cNvPr id="68" name="object 68"/>
            <p:cNvPicPr/>
            <p:nvPr/>
          </p:nvPicPr>
          <p:blipFill>
            <a:blip r:embed="rId9" cstate="print"/>
            <a:stretch>
              <a:fillRect/>
            </a:stretch>
          </p:blipFill>
          <p:spPr>
            <a:xfrm>
              <a:off x="3195179" y="4042921"/>
              <a:ext cx="442920" cy="136913"/>
            </a:xfrm>
            <a:prstGeom prst="rect">
              <a:avLst/>
            </a:prstGeom>
          </p:spPr>
        </p:pic>
        <p:pic>
          <p:nvPicPr>
            <p:cNvPr id="69" name="object 69"/>
            <p:cNvPicPr/>
            <p:nvPr/>
          </p:nvPicPr>
          <p:blipFill>
            <a:blip r:embed="rId10" cstate="print"/>
            <a:stretch>
              <a:fillRect/>
            </a:stretch>
          </p:blipFill>
          <p:spPr>
            <a:xfrm>
              <a:off x="2195787" y="4037622"/>
              <a:ext cx="389678" cy="151472"/>
            </a:xfrm>
            <a:prstGeom prst="rect">
              <a:avLst/>
            </a:prstGeom>
          </p:spPr>
        </p:pic>
        <p:pic>
          <p:nvPicPr>
            <p:cNvPr id="70" name="object 70"/>
            <p:cNvPicPr/>
            <p:nvPr/>
          </p:nvPicPr>
          <p:blipFill>
            <a:blip r:embed="rId13" cstate="print"/>
            <a:stretch>
              <a:fillRect/>
            </a:stretch>
          </p:blipFill>
          <p:spPr>
            <a:xfrm>
              <a:off x="2598737" y="3304019"/>
              <a:ext cx="596519" cy="1005751"/>
            </a:xfrm>
            <a:prstGeom prst="rect">
              <a:avLst/>
            </a:prstGeom>
          </p:spPr>
        </p:pic>
        <p:sp>
          <p:nvSpPr>
            <p:cNvPr id="71" name="object 71"/>
            <p:cNvSpPr/>
            <p:nvPr/>
          </p:nvSpPr>
          <p:spPr>
            <a:xfrm>
              <a:off x="3220518" y="3689921"/>
              <a:ext cx="351790" cy="288290"/>
            </a:xfrm>
            <a:custGeom>
              <a:avLst/>
              <a:gdLst/>
              <a:ahLst/>
              <a:cxnLst/>
              <a:rect l="l" t="t" r="r" b="b"/>
              <a:pathLst>
                <a:path w="351789" h="288289">
                  <a:moveTo>
                    <a:pt x="351680" y="0"/>
                  </a:moveTo>
                  <a:lnTo>
                    <a:pt x="0" y="0"/>
                  </a:lnTo>
                  <a:lnTo>
                    <a:pt x="0" y="287997"/>
                  </a:lnTo>
                  <a:lnTo>
                    <a:pt x="351680" y="287997"/>
                  </a:lnTo>
                  <a:lnTo>
                    <a:pt x="351680" y="0"/>
                  </a:lnTo>
                  <a:close/>
                </a:path>
              </a:pathLst>
            </a:custGeom>
            <a:solidFill>
              <a:srgbClr val="B9CFF9"/>
            </a:solidFill>
          </p:spPr>
          <p:txBody>
            <a:bodyPr wrap="square" lIns="0" tIns="0" rIns="0" bIns="0" rtlCol="0"/>
            <a:lstStyle/>
            <a:p>
              <a:endParaRPr sz="1745"/>
            </a:p>
          </p:txBody>
        </p:sp>
        <p:sp>
          <p:nvSpPr>
            <p:cNvPr id="72" name="object 72"/>
            <p:cNvSpPr/>
            <p:nvPr/>
          </p:nvSpPr>
          <p:spPr>
            <a:xfrm>
              <a:off x="3226868" y="3696271"/>
              <a:ext cx="339090" cy="275590"/>
            </a:xfrm>
            <a:custGeom>
              <a:avLst/>
              <a:gdLst/>
              <a:ahLst/>
              <a:cxnLst/>
              <a:rect l="l" t="t" r="r" b="b"/>
              <a:pathLst>
                <a:path w="339089" h="275589">
                  <a:moveTo>
                    <a:pt x="0" y="275297"/>
                  </a:moveTo>
                  <a:lnTo>
                    <a:pt x="338980" y="275297"/>
                  </a:lnTo>
                  <a:lnTo>
                    <a:pt x="33898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73" name="object 73"/>
            <p:cNvSpPr/>
            <p:nvPr/>
          </p:nvSpPr>
          <p:spPr>
            <a:xfrm>
              <a:off x="2211717" y="3695928"/>
              <a:ext cx="360045" cy="288290"/>
            </a:xfrm>
            <a:custGeom>
              <a:avLst/>
              <a:gdLst/>
              <a:ahLst/>
              <a:cxnLst/>
              <a:rect l="l" t="t" r="r" b="b"/>
              <a:pathLst>
                <a:path w="360044"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74" name="object 74"/>
            <p:cNvSpPr/>
            <p:nvPr/>
          </p:nvSpPr>
          <p:spPr>
            <a:xfrm>
              <a:off x="2218067" y="3702278"/>
              <a:ext cx="347345" cy="275590"/>
            </a:xfrm>
            <a:custGeom>
              <a:avLst/>
              <a:gdLst/>
              <a:ahLst/>
              <a:cxnLst/>
              <a:rect l="l" t="t" r="r" b="b"/>
              <a:pathLst>
                <a:path w="347344"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75" name="object 75"/>
            <p:cNvSpPr/>
            <p:nvPr/>
          </p:nvSpPr>
          <p:spPr>
            <a:xfrm>
              <a:off x="2217545" y="3359149"/>
              <a:ext cx="360045" cy="288290"/>
            </a:xfrm>
            <a:custGeom>
              <a:avLst/>
              <a:gdLst/>
              <a:ahLst/>
              <a:cxnLst/>
              <a:rect l="l" t="t" r="r" b="b"/>
              <a:pathLst>
                <a:path w="360044"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76" name="object 76"/>
            <p:cNvSpPr/>
            <p:nvPr/>
          </p:nvSpPr>
          <p:spPr>
            <a:xfrm>
              <a:off x="2223895" y="3365499"/>
              <a:ext cx="347345" cy="275590"/>
            </a:xfrm>
            <a:custGeom>
              <a:avLst/>
              <a:gdLst/>
              <a:ahLst/>
              <a:cxnLst/>
              <a:rect l="l" t="t" r="r" b="b"/>
              <a:pathLst>
                <a:path w="347344"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77" name="object 77"/>
            <p:cNvSpPr/>
            <p:nvPr/>
          </p:nvSpPr>
          <p:spPr>
            <a:xfrm>
              <a:off x="3212542" y="3354997"/>
              <a:ext cx="360045" cy="288290"/>
            </a:xfrm>
            <a:custGeom>
              <a:avLst/>
              <a:gdLst/>
              <a:ahLst/>
              <a:cxnLst/>
              <a:rect l="l" t="t" r="r" b="b"/>
              <a:pathLst>
                <a:path w="360045"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78" name="object 78"/>
            <p:cNvSpPr/>
            <p:nvPr/>
          </p:nvSpPr>
          <p:spPr>
            <a:xfrm>
              <a:off x="3218892" y="3361347"/>
              <a:ext cx="347345" cy="275590"/>
            </a:xfrm>
            <a:custGeom>
              <a:avLst/>
              <a:gdLst/>
              <a:ahLst/>
              <a:cxnLst/>
              <a:rect l="l" t="t" r="r" b="b"/>
              <a:pathLst>
                <a:path w="347345"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grpSp>
      <p:sp>
        <p:nvSpPr>
          <p:cNvPr id="79" name="object 79"/>
          <p:cNvSpPr txBox="1"/>
          <p:nvPr/>
        </p:nvSpPr>
        <p:spPr>
          <a:xfrm>
            <a:off x="5515949" y="9004593"/>
            <a:ext cx="2762288" cy="131816"/>
          </a:xfrm>
          <a:prstGeom prst="rect">
            <a:avLst/>
          </a:prstGeom>
        </p:spPr>
        <p:txBody>
          <a:bodyPr vert="horz" wrap="square" lIns="0" tIns="12315" rIns="0" bIns="0" rtlCol="0">
            <a:spAutoFit/>
          </a:bodyPr>
          <a:lstStyle/>
          <a:p>
            <a:pPr marL="12315">
              <a:spcBef>
                <a:spcPts val="97"/>
              </a:spcBef>
            </a:pPr>
            <a:r>
              <a:rPr sz="776" dirty="0">
                <a:latin typeface="Times New Roman"/>
                <a:cs typeface="Times New Roman"/>
              </a:rPr>
              <a:t>©The Edward H. Angle Society of </a:t>
            </a:r>
            <a:r>
              <a:rPr sz="776" spc="-10" dirty="0">
                <a:latin typeface="Times New Roman"/>
                <a:cs typeface="Times New Roman"/>
              </a:rPr>
              <a:t>Orthodontists</a:t>
            </a:r>
            <a:r>
              <a:rPr sz="776" spc="-5" dirty="0">
                <a:latin typeface="Times New Roman"/>
                <a:cs typeface="Times New Roman"/>
              </a:rPr>
              <a:t> </a:t>
            </a:r>
            <a:r>
              <a:rPr sz="776" dirty="0">
                <a:latin typeface="Times New Roman"/>
                <a:cs typeface="Times New Roman"/>
              </a:rPr>
              <a:t>Eastern </a:t>
            </a:r>
            <a:r>
              <a:rPr sz="776" spc="-10" dirty="0">
                <a:latin typeface="Times New Roman"/>
                <a:cs typeface="Times New Roman"/>
              </a:rPr>
              <a:t>Component</a:t>
            </a:r>
            <a:endParaRPr sz="776">
              <a:latin typeface="Times New Roman"/>
              <a:cs typeface="Times New Roman"/>
            </a:endParaRPr>
          </a:p>
        </p:txBody>
      </p:sp>
      <p:grpSp>
        <p:nvGrpSpPr>
          <p:cNvPr id="80" name="object 80"/>
          <p:cNvGrpSpPr/>
          <p:nvPr/>
        </p:nvGrpSpPr>
        <p:grpSpPr>
          <a:xfrm>
            <a:off x="5400292" y="3813062"/>
            <a:ext cx="1224126" cy="971049"/>
            <a:chOff x="514178" y="3932220"/>
            <a:chExt cx="1262380" cy="1001394"/>
          </a:xfrm>
        </p:grpSpPr>
        <p:pic>
          <p:nvPicPr>
            <p:cNvPr id="81" name="object 81"/>
            <p:cNvPicPr/>
            <p:nvPr/>
          </p:nvPicPr>
          <p:blipFill>
            <a:blip r:embed="rId11" cstate="print"/>
            <a:stretch>
              <a:fillRect/>
            </a:stretch>
          </p:blipFill>
          <p:spPr>
            <a:xfrm>
              <a:off x="514178" y="3987021"/>
              <a:ext cx="1261753" cy="946328"/>
            </a:xfrm>
            <a:prstGeom prst="rect">
              <a:avLst/>
            </a:prstGeom>
          </p:spPr>
        </p:pic>
        <p:pic>
          <p:nvPicPr>
            <p:cNvPr id="82" name="object 82"/>
            <p:cNvPicPr/>
            <p:nvPr/>
          </p:nvPicPr>
          <p:blipFill>
            <a:blip r:embed="rId9" cstate="print"/>
            <a:stretch>
              <a:fillRect/>
            </a:stretch>
          </p:blipFill>
          <p:spPr>
            <a:xfrm>
              <a:off x="1248065" y="3932220"/>
              <a:ext cx="420779" cy="150712"/>
            </a:xfrm>
            <a:prstGeom prst="rect">
              <a:avLst/>
            </a:prstGeom>
          </p:spPr>
        </p:pic>
      </p:grpSp>
      <p:sp>
        <p:nvSpPr>
          <p:cNvPr id="83" name="object 83"/>
          <p:cNvSpPr txBox="1"/>
          <p:nvPr/>
        </p:nvSpPr>
        <p:spPr>
          <a:xfrm>
            <a:off x="5458156" y="3179921"/>
            <a:ext cx="809721" cy="660708"/>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VTO</a:t>
            </a:r>
            <a:endParaRPr sz="1164">
              <a:latin typeface="Times New Roman"/>
              <a:cs typeface="Times New Roman"/>
            </a:endParaRPr>
          </a:p>
          <a:p>
            <a:pPr>
              <a:spcBef>
                <a:spcPts val="873"/>
              </a:spcBef>
            </a:pPr>
            <a:endParaRPr sz="1164">
              <a:latin typeface="Times New Roman"/>
              <a:cs typeface="Times New Roman"/>
            </a:endParaRPr>
          </a:p>
          <a:p>
            <a:pPr marL="328816"/>
            <a:r>
              <a:rPr sz="1164" spc="-10" dirty="0">
                <a:latin typeface="Times New Roman"/>
                <a:cs typeface="Times New Roman"/>
              </a:rPr>
              <a:t>Midline</a:t>
            </a:r>
            <a:endParaRPr sz="1164">
              <a:latin typeface="Times New Roman"/>
              <a:cs typeface="Times New Roman"/>
            </a:endParaRPr>
          </a:p>
        </p:txBody>
      </p:sp>
      <p:grpSp>
        <p:nvGrpSpPr>
          <p:cNvPr id="84" name="object 84"/>
          <p:cNvGrpSpPr/>
          <p:nvPr/>
        </p:nvGrpSpPr>
        <p:grpSpPr>
          <a:xfrm>
            <a:off x="5515333" y="3814876"/>
            <a:ext cx="983364" cy="1061566"/>
            <a:chOff x="632815" y="3934091"/>
            <a:chExt cx="1014094" cy="1094740"/>
          </a:xfrm>
        </p:grpSpPr>
        <p:pic>
          <p:nvPicPr>
            <p:cNvPr id="85" name="object 85"/>
            <p:cNvPicPr/>
            <p:nvPr/>
          </p:nvPicPr>
          <p:blipFill>
            <a:blip r:embed="rId10" cstate="print"/>
            <a:stretch>
              <a:fillRect/>
            </a:stretch>
          </p:blipFill>
          <p:spPr>
            <a:xfrm>
              <a:off x="632815" y="3934091"/>
              <a:ext cx="389678" cy="151472"/>
            </a:xfrm>
            <a:prstGeom prst="rect">
              <a:avLst/>
            </a:prstGeom>
          </p:spPr>
        </p:pic>
        <p:pic>
          <p:nvPicPr>
            <p:cNvPr id="86" name="object 86"/>
            <p:cNvPicPr/>
            <p:nvPr/>
          </p:nvPicPr>
          <p:blipFill>
            <a:blip r:embed="rId10" cstate="print"/>
            <a:stretch>
              <a:fillRect/>
            </a:stretch>
          </p:blipFill>
          <p:spPr>
            <a:xfrm>
              <a:off x="642221" y="4877074"/>
              <a:ext cx="389678" cy="151472"/>
            </a:xfrm>
            <a:prstGeom prst="rect">
              <a:avLst/>
            </a:prstGeom>
          </p:spPr>
        </p:pic>
        <p:pic>
          <p:nvPicPr>
            <p:cNvPr id="87" name="object 87"/>
            <p:cNvPicPr/>
            <p:nvPr/>
          </p:nvPicPr>
          <p:blipFill>
            <a:blip r:embed="rId9" cstate="print"/>
            <a:stretch>
              <a:fillRect/>
            </a:stretch>
          </p:blipFill>
          <p:spPr>
            <a:xfrm>
              <a:off x="1241368" y="4862988"/>
              <a:ext cx="405539" cy="155355"/>
            </a:xfrm>
            <a:prstGeom prst="rect">
              <a:avLst/>
            </a:prstGeom>
          </p:spPr>
        </p:pic>
        <p:sp>
          <p:nvSpPr>
            <p:cNvPr id="88" name="object 88"/>
            <p:cNvSpPr/>
            <p:nvPr/>
          </p:nvSpPr>
          <p:spPr>
            <a:xfrm>
              <a:off x="1283080" y="4084218"/>
              <a:ext cx="360045" cy="288290"/>
            </a:xfrm>
            <a:custGeom>
              <a:avLst/>
              <a:gdLst/>
              <a:ahLst/>
              <a:cxnLst/>
              <a:rect l="l" t="t" r="r" b="b"/>
              <a:pathLst>
                <a:path w="360044"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89" name="object 89"/>
            <p:cNvSpPr/>
            <p:nvPr/>
          </p:nvSpPr>
          <p:spPr>
            <a:xfrm>
              <a:off x="1289430" y="4090568"/>
              <a:ext cx="347345" cy="275590"/>
            </a:xfrm>
            <a:custGeom>
              <a:avLst/>
              <a:gdLst/>
              <a:ahLst/>
              <a:cxnLst/>
              <a:rect l="l" t="t" r="r" b="b"/>
              <a:pathLst>
                <a:path w="347344"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0" name="object 90"/>
            <p:cNvSpPr/>
            <p:nvPr/>
          </p:nvSpPr>
          <p:spPr>
            <a:xfrm>
              <a:off x="665986" y="4084218"/>
              <a:ext cx="360045" cy="288290"/>
            </a:xfrm>
            <a:custGeom>
              <a:avLst/>
              <a:gdLst/>
              <a:ahLst/>
              <a:cxnLst/>
              <a:rect l="l" t="t" r="r" b="b"/>
              <a:pathLst>
                <a:path w="360044"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91" name="object 91"/>
            <p:cNvSpPr/>
            <p:nvPr/>
          </p:nvSpPr>
          <p:spPr>
            <a:xfrm>
              <a:off x="672336" y="4090568"/>
              <a:ext cx="347345" cy="275590"/>
            </a:xfrm>
            <a:custGeom>
              <a:avLst/>
              <a:gdLst/>
              <a:ahLst/>
              <a:cxnLst/>
              <a:rect l="l" t="t" r="r" b="b"/>
              <a:pathLst>
                <a:path w="347344"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2" name="object 92"/>
            <p:cNvSpPr/>
            <p:nvPr/>
          </p:nvSpPr>
          <p:spPr>
            <a:xfrm>
              <a:off x="665986" y="4564811"/>
              <a:ext cx="360045" cy="288290"/>
            </a:xfrm>
            <a:custGeom>
              <a:avLst/>
              <a:gdLst/>
              <a:ahLst/>
              <a:cxnLst/>
              <a:rect l="l" t="t" r="r" b="b"/>
              <a:pathLst>
                <a:path w="360044" h="288289">
                  <a:moveTo>
                    <a:pt x="359994" y="0"/>
                  </a:moveTo>
                  <a:lnTo>
                    <a:pt x="0" y="0"/>
                  </a:lnTo>
                  <a:lnTo>
                    <a:pt x="0" y="288010"/>
                  </a:lnTo>
                  <a:lnTo>
                    <a:pt x="359994" y="288010"/>
                  </a:lnTo>
                  <a:lnTo>
                    <a:pt x="359994" y="0"/>
                  </a:lnTo>
                  <a:close/>
                </a:path>
              </a:pathLst>
            </a:custGeom>
            <a:solidFill>
              <a:srgbClr val="B9CFF9"/>
            </a:solidFill>
          </p:spPr>
          <p:txBody>
            <a:bodyPr wrap="square" lIns="0" tIns="0" rIns="0" bIns="0" rtlCol="0"/>
            <a:lstStyle/>
            <a:p>
              <a:endParaRPr sz="1745"/>
            </a:p>
          </p:txBody>
        </p:sp>
        <p:sp>
          <p:nvSpPr>
            <p:cNvPr id="93" name="object 93"/>
            <p:cNvSpPr/>
            <p:nvPr/>
          </p:nvSpPr>
          <p:spPr>
            <a:xfrm>
              <a:off x="672336" y="4571161"/>
              <a:ext cx="347345" cy="275590"/>
            </a:xfrm>
            <a:custGeom>
              <a:avLst/>
              <a:gdLst/>
              <a:ahLst/>
              <a:cxnLst/>
              <a:rect l="l" t="t" r="r" b="b"/>
              <a:pathLst>
                <a:path w="347344" h="275589">
                  <a:moveTo>
                    <a:pt x="0" y="275310"/>
                  </a:moveTo>
                  <a:lnTo>
                    <a:pt x="347294" y="275310"/>
                  </a:lnTo>
                  <a:lnTo>
                    <a:pt x="347294"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94" name="object 94"/>
            <p:cNvSpPr/>
            <p:nvPr/>
          </p:nvSpPr>
          <p:spPr>
            <a:xfrm>
              <a:off x="1262734" y="4564811"/>
              <a:ext cx="367030" cy="288290"/>
            </a:xfrm>
            <a:custGeom>
              <a:avLst/>
              <a:gdLst/>
              <a:ahLst/>
              <a:cxnLst/>
              <a:rect l="l" t="t" r="r" b="b"/>
              <a:pathLst>
                <a:path w="367030" h="288289">
                  <a:moveTo>
                    <a:pt x="366903" y="0"/>
                  </a:moveTo>
                  <a:lnTo>
                    <a:pt x="0" y="0"/>
                  </a:lnTo>
                  <a:lnTo>
                    <a:pt x="0" y="288010"/>
                  </a:lnTo>
                  <a:lnTo>
                    <a:pt x="366903" y="288010"/>
                  </a:lnTo>
                  <a:lnTo>
                    <a:pt x="366903" y="0"/>
                  </a:lnTo>
                  <a:close/>
                </a:path>
              </a:pathLst>
            </a:custGeom>
            <a:solidFill>
              <a:srgbClr val="B9CFF9"/>
            </a:solidFill>
          </p:spPr>
          <p:txBody>
            <a:bodyPr wrap="square" lIns="0" tIns="0" rIns="0" bIns="0" rtlCol="0"/>
            <a:lstStyle/>
            <a:p>
              <a:endParaRPr sz="1745"/>
            </a:p>
          </p:txBody>
        </p:sp>
        <p:sp>
          <p:nvSpPr>
            <p:cNvPr id="95" name="object 95"/>
            <p:cNvSpPr/>
            <p:nvPr/>
          </p:nvSpPr>
          <p:spPr>
            <a:xfrm>
              <a:off x="1269084" y="4571161"/>
              <a:ext cx="354330" cy="275590"/>
            </a:xfrm>
            <a:custGeom>
              <a:avLst/>
              <a:gdLst/>
              <a:ahLst/>
              <a:cxnLst/>
              <a:rect l="l" t="t" r="r" b="b"/>
              <a:pathLst>
                <a:path w="354330" h="275589">
                  <a:moveTo>
                    <a:pt x="0" y="275310"/>
                  </a:moveTo>
                  <a:lnTo>
                    <a:pt x="354203" y="275310"/>
                  </a:lnTo>
                  <a:lnTo>
                    <a:pt x="354203" y="0"/>
                  </a:lnTo>
                  <a:lnTo>
                    <a:pt x="0" y="0"/>
                  </a:lnTo>
                  <a:lnTo>
                    <a:pt x="0" y="275310"/>
                  </a:lnTo>
                  <a:close/>
                </a:path>
              </a:pathLst>
            </a:custGeom>
            <a:ln w="12700">
              <a:solidFill>
                <a:srgbClr val="000000"/>
              </a:solidFill>
            </a:ln>
          </p:spPr>
          <p:txBody>
            <a:bodyPr wrap="square" lIns="0" tIns="0" rIns="0" bIns="0" rtlCol="0"/>
            <a:lstStyle/>
            <a:p>
              <a:endParaRPr sz="1745"/>
            </a:p>
          </p:txBody>
        </p:sp>
      </p:grpSp>
      <p:sp>
        <p:nvSpPr>
          <p:cNvPr id="96" name="object 96"/>
          <p:cNvSpPr txBox="1"/>
          <p:nvPr/>
        </p:nvSpPr>
        <p:spPr>
          <a:xfrm>
            <a:off x="8742447" y="7569803"/>
            <a:ext cx="386080" cy="191505"/>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Class:</a:t>
            </a:r>
            <a:endParaRPr sz="1164">
              <a:latin typeface="Times New Roman"/>
              <a:cs typeface="Times New Roman"/>
            </a:endParaRPr>
          </a:p>
        </p:txBody>
      </p:sp>
      <p:sp>
        <p:nvSpPr>
          <p:cNvPr id="97" name="object 97"/>
          <p:cNvSpPr txBox="1"/>
          <p:nvPr/>
        </p:nvSpPr>
        <p:spPr>
          <a:xfrm>
            <a:off x="11583883" y="7559668"/>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98" name="object 98"/>
          <p:cNvSpPr txBox="1"/>
          <p:nvPr/>
        </p:nvSpPr>
        <p:spPr>
          <a:xfrm>
            <a:off x="11468342" y="1467031"/>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99" name="object 99"/>
          <p:cNvSpPr txBox="1"/>
          <p:nvPr/>
        </p:nvSpPr>
        <p:spPr>
          <a:xfrm>
            <a:off x="7057081" y="4237139"/>
            <a:ext cx="272781"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OJ=</a:t>
            </a:r>
            <a:endParaRPr sz="1164">
              <a:latin typeface="Times New Roman"/>
              <a:cs typeface="Times New Roman"/>
            </a:endParaRPr>
          </a:p>
        </p:txBody>
      </p:sp>
      <p:sp>
        <p:nvSpPr>
          <p:cNvPr id="100" name="object 100"/>
          <p:cNvSpPr txBox="1"/>
          <p:nvPr/>
        </p:nvSpPr>
        <p:spPr>
          <a:xfrm>
            <a:off x="7058102" y="7574902"/>
            <a:ext cx="272165"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OJ=</a:t>
            </a:r>
            <a:endParaRPr sz="1164">
              <a:latin typeface="Times New Roman"/>
              <a:cs typeface="Times New Roman"/>
            </a:endParaRPr>
          </a:p>
        </p:txBody>
      </p:sp>
      <p:sp>
        <p:nvSpPr>
          <p:cNvPr id="101" name="object 101"/>
          <p:cNvSpPr txBox="1"/>
          <p:nvPr/>
        </p:nvSpPr>
        <p:spPr>
          <a:xfrm>
            <a:off x="7972182" y="7562685"/>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102" name="object 102"/>
          <p:cNvSpPr txBox="1"/>
          <p:nvPr/>
        </p:nvSpPr>
        <p:spPr>
          <a:xfrm>
            <a:off x="8701498" y="4240821"/>
            <a:ext cx="386080" cy="191505"/>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Class:</a:t>
            </a:r>
            <a:endParaRPr sz="1164">
              <a:latin typeface="Times New Roman"/>
              <a:cs typeface="Times New Roman"/>
            </a:endParaRPr>
          </a:p>
        </p:txBody>
      </p:sp>
      <p:sp>
        <p:nvSpPr>
          <p:cNvPr id="103" name="object 103"/>
          <p:cNvSpPr txBox="1"/>
          <p:nvPr/>
        </p:nvSpPr>
        <p:spPr>
          <a:xfrm>
            <a:off x="9982469" y="4233235"/>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104" name="object 104"/>
          <p:cNvSpPr txBox="1"/>
          <p:nvPr/>
        </p:nvSpPr>
        <p:spPr>
          <a:xfrm>
            <a:off x="11632256" y="4243986"/>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105" name="object 105"/>
          <p:cNvSpPr txBox="1"/>
          <p:nvPr/>
        </p:nvSpPr>
        <p:spPr>
          <a:xfrm>
            <a:off x="9772891" y="1487178"/>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106" name="object 106"/>
          <p:cNvSpPr txBox="1"/>
          <p:nvPr/>
        </p:nvSpPr>
        <p:spPr>
          <a:xfrm>
            <a:off x="9998590" y="7565049"/>
            <a:ext cx="254924" cy="191505"/>
          </a:xfrm>
          <a:prstGeom prst="rect">
            <a:avLst/>
          </a:prstGeom>
        </p:spPr>
        <p:txBody>
          <a:bodyPr vert="horz" wrap="square" lIns="0" tIns="12315" rIns="0" bIns="0" rtlCol="0">
            <a:spAutoFit/>
          </a:bodyPr>
          <a:lstStyle/>
          <a:p>
            <a:pPr marL="12315">
              <a:spcBef>
                <a:spcPts val="97"/>
              </a:spcBef>
            </a:pPr>
            <a:r>
              <a:rPr sz="1164" spc="-24" dirty="0">
                <a:latin typeface="Times New Roman"/>
                <a:cs typeface="Times New Roman"/>
              </a:rPr>
              <a:t>mm</a:t>
            </a:r>
            <a:endParaRPr sz="1164">
              <a:latin typeface="Times New Roman"/>
              <a:cs typeface="Times New Roman"/>
            </a:endParaRPr>
          </a:p>
        </p:txBody>
      </p:sp>
      <p:sp>
        <p:nvSpPr>
          <p:cNvPr id="107" name="object 107"/>
          <p:cNvSpPr txBox="1"/>
          <p:nvPr/>
        </p:nvSpPr>
        <p:spPr>
          <a:xfrm>
            <a:off x="7011624" y="113976"/>
            <a:ext cx="3423612" cy="191505"/>
          </a:xfrm>
          <a:prstGeom prst="rect">
            <a:avLst/>
          </a:prstGeom>
        </p:spPr>
        <p:txBody>
          <a:bodyPr vert="horz" wrap="square" lIns="0" tIns="12315" rIns="0" bIns="0" rtlCol="0">
            <a:spAutoFit/>
          </a:bodyPr>
          <a:lstStyle/>
          <a:p>
            <a:pPr marL="12315">
              <a:spcBef>
                <a:spcPts val="97"/>
              </a:spcBef>
            </a:pPr>
            <a:r>
              <a:rPr sz="1164" spc="-19" dirty="0">
                <a:latin typeface="Times New Roman"/>
                <a:cs typeface="Times New Roman"/>
              </a:rPr>
              <a:t>Second</a:t>
            </a:r>
            <a:r>
              <a:rPr sz="1164" spc="-44" dirty="0">
                <a:latin typeface="Times New Roman"/>
                <a:cs typeface="Times New Roman"/>
              </a:rPr>
              <a:t> </a:t>
            </a:r>
            <a:r>
              <a:rPr sz="1164" spc="-24" dirty="0">
                <a:latin typeface="Times New Roman"/>
                <a:cs typeface="Times New Roman"/>
              </a:rPr>
              <a:t>Sheet-</a:t>
            </a:r>
            <a:r>
              <a:rPr sz="1164" dirty="0">
                <a:latin typeface="Times New Roman"/>
                <a:cs typeface="Times New Roman"/>
              </a:rPr>
              <a:t>left</a:t>
            </a:r>
            <a:r>
              <a:rPr sz="1164" spc="-44" dirty="0">
                <a:latin typeface="Times New Roman"/>
                <a:cs typeface="Times New Roman"/>
              </a:rPr>
              <a:t> </a:t>
            </a:r>
            <a:r>
              <a:rPr sz="1164" dirty="0">
                <a:latin typeface="Times New Roman"/>
                <a:cs typeface="Times New Roman"/>
              </a:rPr>
              <a:t>side</a:t>
            </a:r>
            <a:r>
              <a:rPr sz="1164" spc="-44" dirty="0">
                <a:latin typeface="Times New Roman"/>
                <a:cs typeface="Times New Roman"/>
              </a:rPr>
              <a:t> </a:t>
            </a:r>
            <a:r>
              <a:rPr sz="1164" dirty="0">
                <a:solidFill>
                  <a:srgbClr val="FF0000"/>
                </a:solidFill>
                <a:latin typeface="Times New Roman"/>
                <a:cs typeface="Times New Roman"/>
              </a:rPr>
              <a:t>(use</a:t>
            </a:r>
            <a:r>
              <a:rPr sz="1164" spc="-44" dirty="0">
                <a:solidFill>
                  <a:srgbClr val="FF0000"/>
                </a:solidFill>
                <a:latin typeface="Times New Roman"/>
                <a:cs typeface="Times New Roman"/>
              </a:rPr>
              <a:t> </a:t>
            </a:r>
            <a:r>
              <a:rPr sz="1164" spc="-10" dirty="0">
                <a:solidFill>
                  <a:srgbClr val="FF0000"/>
                </a:solidFill>
                <a:latin typeface="Times New Roman"/>
                <a:cs typeface="Times New Roman"/>
              </a:rPr>
              <a:t>only</a:t>
            </a:r>
            <a:r>
              <a:rPr sz="1164" spc="-44" dirty="0">
                <a:solidFill>
                  <a:srgbClr val="FF0000"/>
                </a:solidFill>
                <a:latin typeface="Times New Roman"/>
                <a:cs typeface="Times New Roman"/>
              </a:rPr>
              <a:t> </a:t>
            </a:r>
            <a:r>
              <a:rPr sz="1164" dirty="0">
                <a:solidFill>
                  <a:srgbClr val="FF0000"/>
                </a:solidFill>
                <a:latin typeface="Times New Roman"/>
                <a:cs typeface="Times New Roman"/>
              </a:rPr>
              <a:t>of</a:t>
            </a:r>
            <a:r>
              <a:rPr sz="1164" spc="-44" dirty="0">
                <a:solidFill>
                  <a:srgbClr val="FF0000"/>
                </a:solidFill>
                <a:latin typeface="Times New Roman"/>
                <a:cs typeface="Times New Roman"/>
              </a:rPr>
              <a:t> </a:t>
            </a:r>
            <a:r>
              <a:rPr sz="1164" spc="-19" dirty="0">
                <a:solidFill>
                  <a:srgbClr val="FF0000"/>
                </a:solidFill>
                <a:latin typeface="Times New Roman"/>
                <a:cs typeface="Times New Roman"/>
              </a:rPr>
              <a:t>arches</a:t>
            </a:r>
            <a:r>
              <a:rPr sz="1164" spc="-39" dirty="0">
                <a:solidFill>
                  <a:srgbClr val="FF0000"/>
                </a:solidFill>
                <a:latin typeface="Times New Roman"/>
                <a:cs typeface="Times New Roman"/>
              </a:rPr>
              <a:t> </a:t>
            </a:r>
            <a:r>
              <a:rPr sz="1164" dirty="0">
                <a:solidFill>
                  <a:srgbClr val="FF0000"/>
                </a:solidFill>
                <a:latin typeface="Times New Roman"/>
                <a:cs typeface="Times New Roman"/>
              </a:rPr>
              <a:t>are</a:t>
            </a:r>
            <a:r>
              <a:rPr sz="1164" spc="-44" dirty="0">
                <a:solidFill>
                  <a:srgbClr val="FF0000"/>
                </a:solidFill>
                <a:latin typeface="Times New Roman"/>
                <a:cs typeface="Times New Roman"/>
              </a:rPr>
              <a:t> </a:t>
            </a:r>
            <a:r>
              <a:rPr sz="1164" spc="-10" dirty="0">
                <a:solidFill>
                  <a:srgbClr val="FF0000"/>
                </a:solidFill>
                <a:latin typeface="Times New Roman"/>
                <a:cs typeface="Times New Roman"/>
              </a:rPr>
              <a:t>asymmetric)</a:t>
            </a:r>
            <a:endParaRPr sz="1164">
              <a:latin typeface="Times New Roman"/>
              <a:cs typeface="Times New Roman"/>
            </a:endParaRPr>
          </a:p>
        </p:txBody>
      </p:sp>
      <p:grpSp>
        <p:nvGrpSpPr>
          <p:cNvPr id="108" name="object 108"/>
          <p:cNvGrpSpPr/>
          <p:nvPr/>
        </p:nvGrpSpPr>
        <p:grpSpPr>
          <a:xfrm>
            <a:off x="10633167" y="429220"/>
            <a:ext cx="820188" cy="2306628"/>
            <a:chOff x="5910579" y="442633"/>
            <a:chExt cx="845819" cy="2378710"/>
          </a:xfrm>
        </p:grpSpPr>
        <p:pic>
          <p:nvPicPr>
            <p:cNvPr id="109" name="object 109"/>
            <p:cNvPicPr/>
            <p:nvPr/>
          </p:nvPicPr>
          <p:blipFill>
            <a:blip r:embed="rId14" cstate="print"/>
            <a:stretch>
              <a:fillRect/>
            </a:stretch>
          </p:blipFill>
          <p:spPr>
            <a:xfrm>
              <a:off x="6014224" y="442633"/>
              <a:ext cx="596531" cy="1005738"/>
            </a:xfrm>
            <a:prstGeom prst="rect">
              <a:avLst/>
            </a:prstGeom>
          </p:spPr>
        </p:pic>
        <p:pic>
          <p:nvPicPr>
            <p:cNvPr id="110" name="object 110"/>
            <p:cNvPicPr/>
            <p:nvPr/>
          </p:nvPicPr>
          <p:blipFill>
            <a:blip r:embed="rId15" cstate="print"/>
            <a:stretch>
              <a:fillRect/>
            </a:stretch>
          </p:blipFill>
          <p:spPr>
            <a:xfrm>
              <a:off x="6050810" y="1815503"/>
              <a:ext cx="596518" cy="1005738"/>
            </a:xfrm>
            <a:prstGeom prst="rect">
              <a:avLst/>
            </a:prstGeom>
          </p:spPr>
        </p:pic>
        <p:sp>
          <p:nvSpPr>
            <p:cNvPr id="111" name="object 111"/>
            <p:cNvSpPr/>
            <p:nvPr/>
          </p:nvSpPr>
          <p:spPr>
            <a:xfrm>
              <a:off x="5910579" y="1485811"/>
              <a:ext cx="432434" cy="288290"/>
            </a:xfrm>
            <a:custGeom>
              <a:avLst/>
              <a:gdLst/>
              <a:ahLst/>
              <a:cxnLst/>
              <a:rect l="l" t="t" r="r" b="b"/>
              <a:pathLst>
                <a:path w="432435" h="288289">
                  <a:moveTo>
                    <a:pt x="432001" y="0"/>
                  </a:moveTo>
                  <a:lnTo>
                    <a:pt x="0" y="0"/>
                  </a:lnTo>
                  <a:lnTo>
                    <a:pt x="0" y="287997"/>
                  </a:lnTo>
                  <a:lnTo>
                    <a:pt x="432001" y="287997"/>
                  </a:lnTo>
                  <a:lnTo>
                    <a:pt x="432001" y="0"/>
                  </a:lnTo>
                  <a:close/>
                </a:path>
              </a:pathLst>
            </a:custGeom>
            <a:solidFill>
              <a:srgbClr val="B9CFF9"/>
            </a:solidFill>
          </p:spPr>
          <p:txBody>
            <a:bodyPr wrap="square" lIns="0" tIns="0" rIns="0" bIns="0" rtlCol="0"/>
            <a:lstStyle/>
            <a:p>
              <a:endParaRPr sz="1745"/>
            </a:p>
          </p:txBody>
        </p:sp>
        <p:sp>
          <p:nvSpPr>
            <p:cNvPr id="112" name="object 112"/>
            <p:cNvSpPr/>
            <p:nvPr/>
          </p:nvSpPr>
          <p:spPr>
            <a:xfrm>
              <a:off x="5916929" y="1492161"/>
              <a:ext cx="419734" cy="275590"/>
            </a:xfrm>
            <a:custGeom>
              <a:avLst/>
              <a:gdLst/>
              <a:ahLst/>
              <a:cxnLst/>
              <a:rect l="l" t="t" r="r" b="b"/>
              <a:pathLst>
                <a:path w="419735" h="275589">
                  <a:moveTo>
                    <a:pt x="0" y="275297"/>
                  </a:moveTo>
                  <a:lnTo>
                    <a:pt x="419301" y="275297"/>
                  </a:lnTo>
                  <a:lnTo>
                    <a:pt x="419301"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3" name="object 113"/>
            <p:cNvSpPr/>
            <p:nvPr/>
          </p:nvSpPr>
          <p:spPr>
            <a:xfrm>
              <a:off x="6360032" y="1486039"/>
              <a:ext cx="396240" cy="288290"/>
            </a:xfrm>
            <a:custGeom>
              <a:avLst/>
              <a:gdLst/>
              <a:ahLst/>
              <a:cxnLst/>
              <a:rect l="l" t="t" r="r" b="b"/>
              <a:pathLst>
                <a:path w="396240" h="288289">
                  <a:moveTo>
                    <a:pt x="395998" y="0"/>
                  </a:moveTo>
                  <a:lnTo>
                    <a:pt x="0" y="0"/>
                  </a:lnTo>
                  <a:lnTo>
                    <a:pt x="0" y="287997"/>
                  </a:lnTo>
                  <a:lnTo>
                    <a:pt x="395998" y="287997"/>
                  </a:lnTo>
                  <a:lnTo>
                    <a:pt x="395998" y="0"/>
                  </a:lnTo>
                  <a:close/>
                </a:path>
              </a:pathLst>
            </a:custGeom>
            <a:solidFill>
              <a:srgbClr val="B9CFF9"/>
            </a:solidFill>
          </p:spPr>
          <p:txBody>
            <a:bodyPr wrap="square" lIns="0" tIns="0" rIns="0" bIns="0" rtlCol="0"/>
            <a:lstStyle/>
            <a:p>
              <a:endParaRPr sz="1745"/>
            </a:p>
          </p:txBody>
        </p:sp>
        <p:sp>
          <p:nvSpPr>
            <p:cNvPr id="114" name="object 114"/>
            <p:cNvSpPr/>
            <p:nvPr/>
          </p:nvSpPr>
          <p:spPr>
            <a:xfrm>
              <a:off x="6366382" y="1492389"/>
              <a:ext cx="383540" cy="275590"/>
            </a:xfrm>
            <a:custGeom>
              <a:avLst/>
              <a:gdLst/>
              <a:ahLst/>
              <a:cxnLst/>
              <a:rect l="l" t="t" r="r" b="b"/>
              <a:pathLst>
                <a:path w="383540" h="275589">
                  <a:moveTo>
                    <a:pt x="0" y="275297"/>
                  </a:moveTo>
                  <a:lnTo>
                    <a:pt x="383298" y="275297"/>
                  </a:lnTo>
                  <a:lnTo>
                    <a:pt x="383298" y="0"/>
                  </a:lnTo>
                  <a:lnTo>
                    <a:pt x="0" y="0"/>
                  </a:lnTo>
                  <a:lnTo>
                    <a:pt x="0" y="275297"/>
                  </a:lnTo>
                  <a:close/>
                </a:path>
              </a:pathLst>
            </a:custGeom>
            <a:ln w="12700">
              <a:solidFill>
                <a:srgbClr val="000000"/>
              </a:solidFill>
            </a:ln>
          </p:spPr>
          <p:txBody>
            <a:bodyPr wrap="square" lIns="0" tIns="0" rIns="0" bIns="0" rtlCol="0"/>
            <a:lstStyle/>
            <a:p>
              <a:endParaRPr sz="1745"/>
            </a:p>
          </p:txBody>
        </p:sp>
      </p:grpSp>
      <p:pic>
        <p:nvPicPr>
          <p:cNvPr id="115" name="object 115"/>
          <p:cNvPicPr/>
          <p:nvPr/>
        </p:nvPicPr>
        <p:blipFill>
          <a:blip r:embed="rId16" cstate="print"/>
          <a:stretch>
            <a:fillRect/>
          </a:stretch>
        </p:blipFill>
        <p:spPr>
          <a:xfrm>
            <a:off x="9084685" y="1767212"/>
            <a:ext cx="578454" cy="975261"/>
          </a:xfrm>
          <a:prstGeom prst="rect">
            <a:avLst/>
          </a:prstGeom>
        </p:spPr>
      </p:pic>
      <p:grpSp>
        <p:nvGrpSpPr>
          <p:cNvPr id="116" name="object 116"/>
          <p:cNvGrpSpPr/>
          <p:nvPr/>
        </p:nvGrpSpPr>
        <p:grpSpPr>
          <a:xfrm>
            <a:off x="7381462" y="453406"/>
            <a:ext cx="589896" cy="2304165"/>
            <a:chOff x="2557260" y="467575"/>
            <a:chExt cx="608330" cy="2376170"/>
          </a:xfrm>
        </p:grpSpPr>
        <p:pic>
          <p:nvPicPr>
            <p:cNvPr id="117" name="object 117"/>
            <p:cNvPicPr/>
            <p:nvPr/>
          </p:nvPicPr>
          <p:blipFill>
            <a:blip r:embed="rId17" cstate="print"/>
            <a:stretch>
              <a:fillRect/>
            </a:stretch>
          </p:blipFill>
          <p:spPr>
            <a:xfrm>
              <a:off x="2557348" y="467575"/>
              <a:ext cx="596531" cy="1005751"/>
            </a:xfrm>
            <a:prstGeom prst="rect">
              <a:avLst/>
            </a:prstGeom>
          </p:spPr>
        </p:pic>
        <p:pic>
          <p:nvPicPr>
            <p:cNvPr id="118" name="object 118"/>
            <p:cNvPicPr/>
            <p:nvPr/>
          </p:nvPicPr>
          <p:blipFill>
            <a:blip r:embed="rId18" cstate="print"/>
            <a:stretch>
              <a:fillRect/>
            </a:stretch>
          </p:blipFill>
          <p:spPr>
            <a:xfrm>
              <a:off x="2568981" y="1837651"/>
              <a:ext cx="596519" cy="1005751"/>
            </a:xfrm>
            <a:prstGeom prst="rect">
              <a:avLst/>
            </a:prstGeom>
          </p:spPr>
        </p:pic>
        <p:sp>
          <p:nvSpPr>
            <p:cNvPr id="119" name="object 119"/>
            <p:cNvSpPr/>
            <p:nvPr/>
          </p:nvSpPr>
          <p:spPr>
            <a:xfrm>
              <a:off x="2557260" y="1510753"/>
              <a:ext cx="507365" cy="288290"/>
            </a:xfrm>
            <a:custGeom>
              <a:avLst/>
              <a:gdLst/>
              <a:ahLst/>
              <a:cxnLst/>
              <a:rect l="l" t="t" r="r" b="b"/>
              <a:pathLst>
                <a:path w="507364" h="288289">
                  <a:moveTo>
                    <a:pt x="506817" y="0"/>
                  </a:moveTo>
                  <a:lnTo>
                    <a:pt x="0" y="0"/>
                  </a:lnTo>
                  <a:lnTo>
                    <a:pt x="0" y="287997"/>
                  </a:lnTo>
                  <a:lnTo>
                    <a:pt x="506817" y="287997"/>
                  </a:lnTo>
                  <a:lnTo>
                    <a:pt x="506817" y="0"/>
                  </a:lnTo>
                  <a:close/>
                </a:path>
              </a:pathLst>
            </a:custGeom>
            <a:solidFill>
              <a:srgbClr val="B9CFF9"/>
            </a:solidFill>
          </p:spPr>
          <p:txBody>
            <a:bodyPr wrap="square" lIns="0" tIns="0" rIns="0" bIns="0" rtlCol="0"/>
            <a:lstStyle/>
            <a:p>
              <a:endParaRPr sz="1745"/>
            </a:p>
          </p:txBody>
        </p:sp>
        <p:sp>
          <p:nvSpPr>
            <p:cNvPr id="120" name="object 120"/>
            <p:cNvSpPr/>
            <p:nvPr/>
          </p:nvSpPr>
          <p:spPr>
            <a:xfrm>
              <a:off x="2563610" y="1517103"/>
              <a:ext cx="494665" cy="275590"/>
            </a:xfrm>
            <a:custGeom>
              <a:avLst/>
              <a:gdLst/>
              <a:ahLst/>
              <a:cxnLst/>
              <a:rect l="l" t="t" r="r" b="b"/>
              <a:pathLst>
                <a:path w="494664" h="275589">
                  <a:moveTo>
                    <a:pt x="0" y="275297"/>
                  </a:moveTo>
                  <a:lnTo>
                    <a:pt x="494117" y="275297"/>
                  </a:lnTo>
                  <a:lnTo>
                    <a:pt x="494117"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121" name="object 121"/>
          <p:cNvGrpSpPr/>
          <p:nvPr/>
        </p:nvGrpSpPr>
        <p:grpSpPr>
          <a:xfrm>
            <a:off x="10401088" y="3185831"/>
            <a:ext cx="1328189" cy="2296776"/>
            <a:chOff x="5671248" y="3285388"/>
            <a:chExt cx="1369695" cy="2368550"/>
          </a:xfrm>
        </p:grpSpPr>
        <p:pic>
          <p:nvPicPr>
            <p:cNvPr id="122" name="object 122"/>
            <p:cNvPicPr/>
            <p:nvPr/>
          </p:nvPicPr>
          <p:blipFill>
            <a:blip r:embed="rId19" cstate="print"/>
            <a:stretch>
              <a:fillRect/>
            </a:stretch>
          </p:blipFill>
          <p:spPr>
            <a:xfrm>
              <a:off x="6060617" y="4647780"/>
              <a:ext cx="596518" cy="1005751"/>
            </a:xfrm>
            <a:prstGeom prst="rect">
              <a:avLst/>
            </a:prstGeom>
          </p:spPr>
        </p:pic>
        <p:pic>
          <p:nvPicPr>
            <p:cNvPr id="123" name="object 123"/>
            <p:cNvPicPr/>
            <p:nvPr/>
          </p:nvPicPr>
          <p:blipFill>
            <a:blip r:embed="rId20" cstate="print"/>
            <a:stretch>
              <a:fillRect/>
            </a:stretch>
          </p:blipFill>
          <p:spPr>
            <a:xfrm>
              <a:off x="6061557" y="3285388"/>
              <a:ext cx="596531" cy="1005751"/>
            </a:xfrm>
            <a:prstGeom prst="rect">
              <a:avLst/>
            </a:prstGeom>
          </p:spPr>
        </p:pic>
        <p:sp>
          <p:nvSpPr>
            <p:cNvPr id="124" name="object 124"/>
            <p:cNvSpPr/>
            <p:nvPr/>
          </p:nvSpPr>
          <p:spPr>
            <a:xfrm>
              <a:off x="6018035" y="4327410"/>
              <a:ext cx="432434" cy="288290"/>
            </a:xfrm>
            <a:custGeom>
              <a:avLst/>
              <a:gdLst/>
              <a:ahLst/>
              <a:cxnLst/>
              <a:rect l="l" t="t" r="r" b="b"/>
              <a:pathLst>
                <a:path w="432435" h="288289">
                  <a:moveTo>
                    <a:pt x="432001" y="0"/>
                  </a:moveTo>
                  <a:lnTo>
                    <a:pt x="0" y="0"/>
                  </a:lnTo>
                  <a:lnTo>
                    <a:pt x="0" y="287997"/>
                  </a:lnTo>
                  <a:lnTo>
                    <a:pt x="432001" y="287997"/>
                  </a:lnTo>
                  <a:lnTo>
                    <a:pt x="432001" y="0"/>
                  </a:lnTo>
                  <a:close/>
                </a:path>
              </a:pathLst>
            </a:custGeom>
            <a:solidFill>
              <a:srgbClr val="B9CFF9"/>
            </a:solidFill>
          </p:spPr>
          <p:txBody>
            <a:bodyPr wrap="square" lIns="0" tIns="0" rIns="0" bIns="0" rtlCol="0"/>
            <a:lstStyle/>
            <a:p>
              <a:endParaRPr sz="1745"/>
            </a:p>
          </p:txBody>
        </p:sp>
        <p:sp>
          <p:nvSpPr>
            <p:cNvPr id="125" name="object 125"/>
            <p:cNvSpPr/>
            <p:nvPr/>
          </p:nvSpPr>
          <p:spPr>
            <a:xfrm>
              <a:off x="6024385" y="4333760"/>
              <a:ext cx="419734" cy="275590"/>
            </a:xfrm>
            <a:custGeom>
              <a:avLst/>
              <a:gdLst/>
              <a:ahLst/>
              <a:cxnLst/>
              <a:rect l="l" t="t" r="r" b="b"/>
              <a:pathLst>
                <a:path w="419735" h="275589">
                  <a:moveTo>
                    <a:pt x="0" y="275297"/>
                  </a:moveTo>
                  <a:lnTo>
                    <a:pt x="419301" y="275297"/>
                  </a:lnTo>
                  <a:lnTo>
                    <a:pt x="419301"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6" name="object 126"/>
            <p:cNvSpPr/>
            <p:nvPr/>
          </p:nvSpPr>
          <p:spPr>
            <a:xfrm>
              <a:off x="6493357" y="4326026"/>
              <a:ext cx="432434" cy="288290"/>
            </a:xfrm>
            <a:custGeom>
              <a:avLst/>
              <a:gdLst/>
              <a:ahLst/>
              <a:cxnLst/>
              <a:rect l="l" t="t" r="r" b="b"/>
              <a:pathLst>
                <a:path w="432434" h="288289">
                  <a:moveTo>
                    <a:pt x="432003" y="0"/>
                  </a:moveTo>
                  <a:lnTo>
                    <a:pt x="0" y="0"/>
                  </a:lnTo>
                  <a:lnTo>
                    <a:pt x="0" y="287997"/>
                  </a:lnTo>
                  <a:lnTo>
                    <a:pt x="432003" y="287997"/>
                  </a:lnTo>
                  <a:lnTo>
                    <a:pt x="432003" y="0"/>
                  </a:lnTo>
                  <a:close/>
                </a:path>
              </a:pathLst>
            </a:custGeom>
            <a:solidFill>
              <a:srgbClr val="B9CFF9"/>
            </a:solidFill>
          </p:spPr>
          <p:txBody>
            <a:bodyPr wrap="square" lIns="0" tIns="0" rIns="0" bIns="0" rtlCol="0"/>
            <a:lstStyle/>
            <a:p>
              <a:endParaRPr sz="1745"/>
            </a:p>
          </p:txBody>
        </p:sp>
        <p:sp>
          <p:nvSpPr>
            <p:cNvPr id="127" name="object 127"/>
            <p:cNvSpPr/>
            <p:nvPr/>
          </p:nvSpPr>
          <p:spPr>
            <a:xfrm>
              <a:off x="6499707" y="4332376"/>
              <a:ext cx="419734" cy="275590"/>
            </a:xfrm>
            <a:custGeom>
              <a:avLst/>
              <a:gdLst/>
              <a:ahLst/>
              <a:cxnLst/>
              <a:rect l="l" t="t" r="r" b="b"/>
              <a:pathLst>
                <a:path w="419734" h="275589">
                  <a:moveTo>
                    <a:pt x="0" y="275297"/>
                  </a:moveTo>
                  <a:lnTo>
                    <a:pt x="419303" y="275297"/>
                  </a:lnTo>
                  <a:lnTo>
                    <a:pt x="4193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8" name="object 128"/>
            <p:cNvSpPr/>
            <p:nvPr/>
          </p:nvSpPr>
          <p:spPr>
            <a:xfrm>
              <a:off x="6680541" y="3688067"/>
              <a:ext cx="360045" cy="288290"/>
            </a:xfrm>
            <a:custGeom>
              <a:avLst/>
              <a:gdLst/>
              <a:ahLst/>
              <a:cxnLst/>
              <a:rect l="l" t="t" r="r" b="b"/>
              <a:pathLst>
                <a:path w="360045" h="288289">
                  <a:moveTo>
                    <a:pt x="359996" y="0"/>
                  </a:moveTo>
                  <a:lnTo>
                    <a:pt x="0" y="0"/>
                  </a:lnTo>
                  <a:lnTo>
                    <a:pt x="0" y="287997"/>
                  </a:lnTo>
                  <a:lnTo>
                    <a:pt x="359996" y="287997"/>
                  </a:lnTo>
                  <a:lnTo>
                    <a:pt x="359996" y="0"/>
                  </a:lnTo>
                  <a:close/>
                </a:path>
              </a:pathLst>
            </a:custGeom>
            <a:solidFill>
              <a:srgbClr val="B9CFF9"/>
            </a:solidFill>
          </p:spPr>
          <p:txBody>
            <a:bodyPr wrap="square" lIns="0" tIns="0" rIns="0" bIns="0" rtlCol="0"/>
            <a:lstStyle/>
            <a:p>
              <a:endParaRPr sz="1745"/>
            </a:p>
          </p:txBody>
        </p:sp>
        <p:sp>
          <p:nvSpPr>
            <p:cNvPr id="129" name="object 129"/>
            <p:cNvSpPr/>
            <p:nvPr/>
          </p:nvSpPr>
          <p:spPr>
            <a:xfrm>
              <a:off x="6686891" y="3694417"/>
              <a:ext cx="347345" cy="275590"/>
            </a:xfrm>
            <a:custGeom>
              <a:avLst/>
              <a:gdLst/>
              <a:ahLst/>
              <a:cxnLst/>
              <a:rect l="l" t="t" r="r" b="b"/>
              <a:pathLst>
                <a:path w="347345"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30" name="object 130"/>
            <p:cNvSpPr/>
            <p:nvPr/>
          </p:nvSpPr>
          <p:spPr>
            <a:xfrm>
              <a:off x="5675502" y="3687152"/>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31" name="object 131"/>
            <p:cNvSpPr/>
            <p:nvPr/>
          </p:nvSpPr>
          <p:spPr>
            <a:xfrm>
              <a:off x="5681852" y="3693502"/>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32" name="object 132"/>
            <p:cNvSpPr/>
            <p:nvPr/>
          </p:nvSpPr>
          <p:spPr>
            <a:xfrm>
              <a:off x="5674639" y="4917592"/>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33" name="object 133"/>
            <p:cNvSpPr/>
            <p:nvPr/>
          </p:nvSpPr>
          <p:spPr>
            <a:xfrm>
              <a:off x="5680989" y="4923942"/>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34" name="object 134"/>
            <p:cNvSpPr/>
            <p:nvPr/>
          </p:nvSpPr>
          <p:spPr>
            <a:xfrm>
              <a:off x="6676160" y="4904892"/>
              <a:ext cx="360045" cy="288290"/>
            </a:xfrm>
            <a:custGeom>
              <a:avLst/>
              <a:gdLst/>
              <a:ahLst/>
              <a:cxnLst/>
              <a:rect l="l" t="t" r="r" b="b"/>
              <a:pathLst>
                <a:path w="360045" h="288289">
                  <a:moveTo>
                    <a:pt x="359996" y="0"/>
                  </a:moveTo>
                  <a:lnTo>
                    <a:pt x="0" y="0"/>
                  </a:lnTo>
                  <a:lnTo>
                    <a:pt x="0" y="287997"/>
                  </a:lnTo>
                  <a:lnTo>
                    <a:pt x="359996" y="287997"/>
                  </a:lnTo>
                  <a:lnTo>
                    <a:pt x="359996" y="0"/>
                  </a:lnTo>
                  <a:close/>
                </a:path>
              </a:pathLst>
            </a:custGeom>
            <a:solidFill>
              <a:srgbClr val="B9CFF9"/>
            </a:solidFill>
          </p:spPr>
          <p:txBody>
            <a:bodyPr wrap="square" lIns="0" tIns="0" rIns="0" bIns="0" rtlCol="0"/>
            <a:lstStyle/>
            <a:p>
              <a:endParaRPr sz="1745"/>
            </a:p>
          </p:txBody>
        </p:sp>
        <p:sp>
          <p:nvSpPr>
            <p:cNvPr id="135" name="object 135"/>
            <p:cNvSpPr/>
            <p:nvPr/>
          </p:nvSpPr>
          <p:spPr>
            <a:xfrm>
              <a:off x="6682510" y="4911242"/>
              <a:ext cx="347345" cy="275590"/>
            </a:xfrm>
            <a:custGeom>
              <a:avLst/>
              <a:gdLst/>
              <a:ahLst/>
              <a:cxnLst/>
              <a:rect l="l" t="t" r="r" b="b"/>
              <a:pathLst>
                <a:path w="347345"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36" name="object 136"/>
            <p:cNvSpPr/>
            <p:nvPr/>
          </p:nvSpPr>
          <p:spPr>
            <a:xfrm>
              <a:off x="5671248" y="3345510"/>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FFC1BF"/>
            </a:solidFill>
          </p:spPr>
          <p:txBody>
            <a:bodyPr wrap="square" lIns="0" tIns="0" rIns="0" bIns="0" rtlCol="0"/>
            <a:lstStyle/>
            <a:p>
              <a:endParaRPr sz="1745"/>
            </a:p>
          </p:txBody>
        </p:sp>
        <p:sp>
          <p:nvSpPr>
            <p:cNvPr id="137" name="object 137"/>
            <p:cNvSpPr/>
            <p:nvPr/>
          </p:nvSpPr>
          <p:spPr>
            <a:xfrm>
              <a:off x="5677598" y="3351860"/>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38" name="object 138"/>
            <p:cNvSpPr/>
            <p:nvPr/>
          </p:nvSpPr>
          <p:spPr>
            <a:xfrm>
              <a:off x="6678014" y="5300624"/>
              <a:ext cx="360045" cy="288290"/>
            </a:xfrm>
            <a:custGeom>
              <a:avLst/>
              <a:gdLst/>
              <a:ahLst/>
              <a:cxnLst/>
              <a:rect l="l" t="t" r="r" b="b"/>
              <a:pathLst>
                <a:path w="360045" h="288289">
                  <a:moveTo>
                    <a:pt x="359996" y="0"/>
                  </a:moveTo>
                  <a:lnTo>
                    <a:pt x="0" y="0"/>
                  </a:lnTo>
                  <a:lnTo>
                    <a:pt x="0" y="287997"/>
                  </a:lnTo>
                  <a:lnTo>
                    <a:pt x="359996" y="287997"/>
                  </a:lnTo>
                  <a:lnTo>
                    <a:pt x="359996" y="0"/>
                  </a:lnTo>
                  <a:close/>
                </a:path>
              </a:pathLst>
            </a:custGeom>
            <a:solidFill>
              <a:srgbClr val="FFC1BF"/>
            </a:solidFill>
          </p:spPr>
          <p:txBody>
            <a:bodyPr wrap="square" lIns="0" tIns="0" rIns="0" bIns="0" rtlCol="0"/>
            <a:lstStyle/>
            <a:p>
              <a:endParaRPr sz="1745"/>
            </a:p>
          </p:txBody>
        </p:sp>
        <p:sp>
          <p:nvSpPr>
            <p:cNvPr id="139" name="object 139"/>
            <p:cNvSpPr/>
            <p:nvPr/>
          </p:nvSpPr>
          <p:spPr>
            <a:xfrm>
              <a:off x="6684364" y="5306974"/>
              <a:ext cx="347345" cy="275590"/>
            </a:xfrm>
            <a:custGeom>
              <a:avLst/>
              <a:gdLst/>
              <a:ahLst/>
              <a:cxnLst/>
              <a:rect l="l" t="t" r="r" b="b"/>
              <a:pathLst>
                <a:path w="347345" h="275589">
                  <a:moveTo>
                    <a:pt x="0" y="275297"/>
                  </a:moveTo>
                  <a:lnTo>
                    <a:pt x="347296" y="275297"/>
                  </a:lnTo>
                  <a:lnTo>
                    <a:pt x="347296"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40" name="object 140"/>
            <p:cNvSpPr/>
            <p:nvPr/>
          </p:nvSpPr>
          <p:spPr>
            <a:xfrm>
              <a:off x="6676859" y="3344354"/>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FFC1BF"/>
            </a:solidFill>
          </p:spPr>
          <p:txBody>
            <a:bodyPr wrap="square" lIns="0" tIns="0" rIns="0" bIns="0" rtlCol="0"/>
            <a:lstStyle/>
            <a:p>
              <a:endParaRPr sz="1745"/>
            </a:p>
          </p:txBody>
        </p:sp>
        <p:sp>
          <p:nvSpPr>
            <p:cNvPr id="141" name="object 141"/>
            <p:cNvSpPr/>
            <p:nvPr/>
          </p:nvSpPr>
          <p:spPr>
            <a:xfrm>
              <a:off x="6683209" y="3350704"/>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42" name="object 142"/>
            <p:cNvSpPr/>
            <p:nvPr/>
          </p:nvSpPr>
          <p:spPr>
            <a:xfrm>
              <a:off x="5674715" y="5299697"/>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FFC1BF"/>
            </a:solidFill>
          </p:spPr>
          <p:txBody>
            <a:bodyPr wrap="square" lIns="0" tIns="0" rIns="0" bIns="0" rtlCol="0"/>
            <a:lstStyle/>
            <a:p>
              <a:endParaRPr sz="1745"/>
            </a:p>
          </p:txBody>
        </p:sp>
        <p:sp>
          <p:nvSpPr>
            <p:cNvPr id="143" name="object 143"/>
            <p:cNvSpPr/>
            <p:nvPr/>
          </p:nvSpPr>
          <p:spPr>
            <a:xfrm>
              <a:off x="5681065" y="5306047"/>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grpSp>
      <p:grpSp>
        <p:nvGrpSpPr>
          <p:cNvPr id="144" name="object 144"/>
          <p:cNvGrpSpPr/>
          <p:nvPr/>
        </p:nvGrpSpPr>
        <p:grpSpPr>
          <a:xfrm>
            <a:off x="8786732" y="3199046"/>
            <a:ext cx="1347893" cy="2299855"/>
            <a:chOff x="4006443" y="3299015"/>
            <a:chExt cx="1390015" cy="2371725"/>
          </a:xfrm>
        </p:grpSpPr>
        <p:sp>
          <p:nvSpPr>
            <p:cNvPr id="145" name="object 145"/>
            <p:cNvSpPr/>
            <p:nvPr/>
          </p:nvSpPr>
          <p:spPr>
            <a:xfrm>
              <a:off x="4314037" y="4341342"/>
              <a:ext cx="432434" cy="288290"/>
            </a:xfrm>
            <a:custGeom>
              <a:avLst/>
              <a:gdLst/>
              <a:ahLst/>
              <a:cxnLst/>
              <a:rect l="l" t="t" r="r" b="b"/>
              <a:pathLst>
                <a:path w="432435" h="288289">
                  <a:moveTo>
                    <a:pt x="432003" y="0"/>
                  </a:moveTo>
                  <a:lnTo>
                    <a:pt x="0" y="0"/>
                  </a:lnTo>
                  <a:lnTo>
                    <a:pt x="0" y="287997"/>
                  </a:lnTo>
                  <a:lnTo>
                    <a:pt x="432003" y="287997"/>
                  </a:lnTo>
                  <a:lnTo>
                    <a:pt x="432003" y="0"/>
                  </a:lnTo>
                  <a:close/>
                </a:path>
              </a:pathLst>
            </a:custGeom>
            <a:solidFill>
              <a:srgbClr val="B9CFF9"/>
            </a:solidFill>
          </p:spPr>
          <p:txBody>
            <a:bodyPr wrap="square" lIns="0" tIns="0" rIns="0" bIns="0" rtlCol="0"/>
            <a:lstStyle/>
            <a:p>
              <a:endParaRPr sz="1745"/>
            </a:p>
          </p:txBody>
        </p:sp>
        <p:sp>
          <p:nvSpPr>
            <p:cNvPr id="146" name="object 146"/>
            <p:cNvSpPr/>
            <p:nvPr/>
          </p:nvSpPr>
          <p:spPr>
            <a:xfrm>
              <a:off x="4320387" y="4347692"/>
              <a:ext cx="419734" cy="275590"/>
            </a:xfrm>
            <a:custGeom>
              <a:avLst/>
              <a:gdLst/>
              <a:ahLst/>
              <a:cxnLst/>
              <a:rect l="l" t="t" r="r" b="b"/>
              <a:pathLst>
                <a:path w="419735" h="275589">
                  <a:moveTo>
                    <a:pt x="0" y="275297"/>
                  </a:moveTo>
                  <a:lnTo>
                    <a:pt x="419303" y="275297"/>
                  </a:lnTo>
                  <a:lnTo>
                    <a:pt x="4193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47" name="object 147"/>
            <p:cNvSpPr/>
            <p:nvPr/>
          </p:nvSpPr>
          <p:spPr>
            <a:xfrm>
              <a:off x="4786921" y="4344124"/>
              <a:ext cx="432434" cy="288290"/>
            </a:xfrm>
            <a:custGeom>
              <a:avLst/>
              <a:gdLst/>
              <a:ahLst/>
              <a:cxnLst/>
              <a:rect l="l" t="t" r="r" b="b"/>
              <a:pathLst>
                <a:path w="432435" h="288289">
                  <a:moveTo>
                    <a:pt x="432003" y="0"/>
                  </a:moveTo>
                  <a:lnTo>
                    <a:pt x="0" y="0"/>
                  </a:lnTo>
                  <a:lnTo>
                    <a:pt x="0" y="287997"/>
                  </a:lnTo>
                  <a:lnTo>
                    <a:pt x="432003" y="287997"/>
                  </a:lnTo>
                  <a:lnTo>
                    <a:pt x="432003" y="0"/>
                  </a:lnTo>
                  <a:close/>
                </a:path>
              </a:pathLst>
            </a:custGeom>
            <a:solidFill>
              <a:srgbClr val="B9CFF9"/>
            </a:solidFill>
          </p:spPr>
          <p:txBody>
            <a:bodyPr wrap="square" lIns="0" tIns="0" rIns="0" bIns="0" rtlCol="0"/>
            <a:lstStyle/>
            <a:p>
              <a:endParaRPr sz="1745"/>
            </a:p>
          </p:txBody>
        </p:sp>
        <p:sp>
          <p:nvSpPr>
            <p:cNvPr id="148" name="object 148"/>
            <p:cNvSpPr/>
            <p:nvPr/>
          </p:nvSpPr>
          <p:spPr>
            <a:xfrm>
              <a:off x="4793271" y="4350474"/>
              <a:ext cx="419734" cy="275590"/>
            </a:xfrm>
            <a:custGeom>
              <a:avLst/>
              <a:gdLst/>
              <a:ahLst/>
              <a:cxnLst/>
              <a:rect l="l" t="t" r="r" b="b"/>
              <a:pathLst>
                <a:path w="419735" h="275589">
                  <a:moveTo>
                    <a:pt x="0" y="275297"/>
                  </a:moveTo>
                  <a:lnTo>
                    <a:pt x="419303" y="275297"/>
                  </a:lnTo>
                  <a:lnTo>
                    <a:pt x="419303" y="0"/>
                  </a:lnTo>
                  <a:lnTo>
                    <a:pt x="0" y="0"/>
                  </a:lnTo>
                  <a:lnTo>
                    <a:pt x="0" y="275297"/>
                  </a:lnTo>
                  <a:close/>
                </a:path>
              </a:pathLst>
            </a:custGeom>
            <a:ln w="12700">
              <a:solidFill>
                <a:srgbClr val="000000"/>
              </a:solidFill>
            </a:ln>
          </p:spPr>
          <p:txBody>
            <a:bodyPr wrap="square" lIns="0" tIns="0" rIns="0" bIns="0" rtlCol="0"/>
            <a:lstStyle/>
            <a:p>
              <a:endParaRPr sz="1745"/>
            </a:p>
          </p:txBody>
        </p:sp>
        <p:pic>
          <p:nvPicPr>
            <p:cNvPr id="149" name="object 149"/>
            <p:cNvPicPr/>
            <p:nvPr/>
          </p:nvPicPr>
          <p:blipFill>
            <a:blip r:embed="rId21" cstate="print"/>
            <a:stretch>
              <a:fillRect/>
            </a:stretch>
          </p:blipFill>
          <p:spPr>
            <a:xfrm>
              <a:off x="4419079" y="4664888"/>
              <a:ext cx="596518" cy="1005751"/>
            </a:xfrm>
            <a:prstGeom prst="rect">
              <a:avLst/>
            </a:prstGeom>
          </p:spPr>
        </p:pic>
        <p:pic>
          <p:nvPicPr>
            <p:cNvPr id="150" name="object 150"/>
            <p:cNvPicPr/>
            <p:nvPr/>
          </p:nvPicPr>
          <p:blipFill>
            <a:blip r:embed="rId22" cstate="print"/>
            <a:stretch>
              <a:fillRect/>
            </a:stretch>
          </p:blipFill>
          <p:spPr>
            <a:xfrm>
              <a:off x="4388611" y="3299015"/>
              <a:ext cx="596531" cy="1005751"/>
            </a:xfrm>
            <a:prstGeom prst="rect">
              <a:avLst/>
            </a:prstGeom>
          </p:spPr>
        </p:pic>
        <p:sp>
          <p:nvSpPr>
            <p:cNvPr id="151" name="object 151"/>
            <p:cNvSpPr/>
            <p:nvPr/>
          </p:nvSpPr>
          <p:spPr>
            <a:xfrm>
              <a:off x="5003774" y="3669360"/>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52" name="object 152"/>
            <p:cNvSpPr/>
            <p:nvPr/>
          </p:nvSpPr>
          <p:spPr>
            <a:xfrm>
              <a:off x="5010124" y="3675710"/>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53" name="object 153"/>
            <p:cNvSpPr/>
            <p:nvPr/>
          </p:nvSpPr>
          <p:spPr>
            <a:xfrm>
              <a:off x="4006443" y="3681831"/>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54" name="object 154"/>
            <p:cNvSpPr/>
            <p:nvPr/>
          </p:nvSpPr>
          <p:spPr>
            <a:xfrm>
              <a:off x="4012793" y="3688181"/>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55" name="object 155"/>
            <p:cNvSpPr/>
            <p:nvPr/>
          </p:nvSpPr>
          <p:spPr>
            <a:xfrm>
              <a:off x="4049661" y="4927054"/>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56" name="object 156"/>
            <p:cNvSpPr/>
            <p:nvPr/>
          </p:nvSpPr>
          <p:spPr>
            <a:xfrm>
              <a:off x="4056011" y="4933404"/>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57" name="object 157"/>
            <p:cNvSpPr/>
            <p:nvPr/>
          </p:nvSpPr>
          <p:spPr>
            <a:xfrm>
              <a:off x="5035956" y="4923828"/>
              <a:ext cx="360045" cy="288290"/>
            </a:xfrm>
            <a:custGeom>
              <a:avLst/>
              <a:gdLst/>
              <a:ahLst/>
              <a:cxnLst/>
              <a:rect l="l" t="t" r="r" b="b"/>
              <a:pathLst>
                <a:path w="360045" h="288289">
                  <a:moveTo>
                    <a:pt x="359994" y="0"/>
                  </a:moveTo>
                  <a:lnTo>
                    <a:pt x="0" y="0"/>
                  </a:lnTo>
                  <a:lnTo>
                    <a:pt x="0" y="287997"/>
                  </a:lnTo>
                  <a:lnTo>
                    <a:pt x="359994" y="287997"/>
                  </a:lnTo>
                  <a:lnTo>
                    <a:pt x="359994" y="0"/>
                  </a:lnTo>
                  <a:close/>
                </a:path>
              </a:pathLst>
            </a:custGeom>
            <a:solidFill>
              <a:srgbClr val="B9CFF9"/>
            </a:solidFill>
          </p:spPr>
          <p:txBody>
            <a:bodyPr wrap="square" lIns="0" tIns="0" rIns="0" bIns="0" rtlCol="0"/>
            <a:lstStyle/>
            <a:p>
              <a:endParaRPr sz="1745"/>
            </a:p>
          </p:txBody>
        </p:sp>
        <p:sp>
          <p:nvSpPr>
            <p:cNvPr id="158" name="object 158"/>
            <p:cNvSpPr/>
            <p:nvPr/>
          </p:nvSpPr>
          <p:spPr>
            <a:xfrm>
              <a:off x="5042306" y="4930178"/>
              <a:ext cx="347345" cy="275590"/>
            </a:xfrm>
            <a:custGeom>
              <a:avLst/>
              <a:gdLst/>
              <a:ahLst/>
              <a:cxnLst/>
              <a:rect l="l" t="t" r="r" b="b"/>
              <a:pathLst>
                <a:path w="347345" h="275589">
                  <a:moveTo>
                    <a:pt x="0" y="275297"/>
                  </a:moveTo>
                  <a:lnTo>
                    <a:pt x="347294" y="275297"/>
                  </a:lnTo>
                  <a:lnTo>
                    <a:pt x="347294" y="0"/>
                  </a:lnTo>
                  <a:lnTo>
                    <a:pt x="0" y="0"/>
                  </a:lnTo>
                  <a:lnTo>
                    <a:pt x="0" y="275297"/>
                  </a:lnTo>
                  <a:close/>
                </a:path>
              </a:pathLst>
            </a:custGeom>
            <a:ln w="12700">
              <a:solidFill>
                <a:srgbClr val="000000"/>
              </a:solidFill>
            </a:ln>
          </p:spPr>
          <p:txBody>
            <a:bodyPr wrap="square" lIns="0" tIns="0" rIns="0" bIns="0" rtlCol="0"/>
            <a:lstStyle/>
            <a:p>
              <a:endParaRPr sz="1745"/>
            </a:p>
          </p:txBody>
        </p:sp>
      </p:grpSp>
      <p:sp>
        <p:nvSpPr>
          <p:cNvPr id="159" name="object 159"/>
          <p:cNvSpPr/>
          <p:nvPr/>
        </p:nvSpPr>
        <p:spPr>
          <a:xfrm>
            <a:off x="8071923" y="6890905"/>
            <a:ext cx="320810" cy="267239"/>
          </a:xfrm>
          <a:custGeom>
            <a:avLst/>
            <a:gdLst/>
            <a:ahLst/>
            <a:cxnLst/>
            <a:rect l="l" t="t" r="r" b="b"/>
            <a:pathLst>
              <a:path w="330835" h="275590">
                <a:moveTo>
                  <a:pt x="0" y="275297"/>
                </a:moveTo>
                <a:lnTo>
                  <a:pt x="330668" y="275297"/>
                </a:lnTo>
                <a:lnTo>
                  <a:pt x="330668" y="0"/>
                </a:lnTo>
                <a:lnTo>
                  <a:pt x="0" y="0"/>
                </a:lnTo>
                <a:lnTo>
                  <a:pt x="0" y="275297"/>
                </a:lnTo>
                <a:close/>
              </a:path>
            </a:pathLst>
          </a:custGeom>
          <a:ln w="12700">
            <a:solidFill>
              <a:srgbClr val="000000"/>
            </a:solidFill>
          </a:ln>
        </p:spPr>
        <p:txBody>
          <a:bodyPr wrap="square" lIns="0" tIns="0" rIns="0" bIns="0" rtlCol="0"/>
          <a:lstStyle/>
          <a:p>
            <a:endParaRPr sz="1745"/>
          </a:p>
        </p:txBody>
      </p:sp>
      <p:grpSp>
        <p:nvGrpSpPr>
          <p:cNvPr id="160" name="object 160"/>
          <p:cNvGrpSpPr/>
          <p:nvPr/>
        </p:nvGrpSpPr>
        <p:grpSpPr>
          <a:xfrm>
            <a:off x="5535619" y="6503889"/>
            <a:ext cx="6325062" cy="2332490"/>
            <a:chOff x="653735" y="6707136"/>
            <a:chExt cx="6522720" cy="2405380"/>
          </a:xfrm>
        </p:grpSpPr>
        <p:pic>
          <p:nvPicPr>
            <p:cNvPr id="161" name="object 161"/>
            <p:cNvPicPr/>
            <p:nvPr/>
          </p:nvPicPr>
          <p:blipFill>
            <a:blip r:embed="rId20" cstate="print"/>
            <a:stretch>
              <a:fillRect/>
            </a:stretch>
          </p:blipFill>
          <p:spPr>
            <a:xfrm>
              <a:off x="6152718" y="6719595"/>
              <a:ext cx="596522" cy="1005751"/>
            </a:xfrm>
            <a:prstGeom prst="rect">
              <a:avLst/>
            </a:prstGeom>
          </p:spPr>
        </p:pic>
        <p:pic>
          <p:nvPicPr>
            <p:cNvPr id="162" name="object 162"/>
            <p:cNvPicPr/>
            <p:nvPr/>
          </p:nvPicPr>
          <p:blipFill>
            <a:blip r:embed="rId23" cstate="print"/>
            <a:stretch>
              <a:fillRect/>
            </a:stretch>
          </p:blipFill>
          <p:spPr>
            <a:xfrm>
              <a:off x="6189295" y="8106623"/>
              <a:ext cx="596530" cy="1005751"/>
            </a:xfrm>
            <a:prstGeom prst="rect">
              <a:avLst/>
            </a:prstGeom>
          </p:spPr>
        </p:pic>
        <p:sp>
          <p:nvSpPr>
            <p:cNvPr id="163" name="object 163"/>
            <p:cNvSpPr/>
            <p:nvPr/>
          </p:nvSpPr>
          <p:spPr>
            <a:xfrm>
              <a:off x="6059870" y="7766457"/>
              <a:ext cx="419734" cy="276225"/>
            </a:xfrm>
            <a:custGeom>
              <a:avLst/>
              <a:gdLst/>
              <a:ahLst/>
              <a:cxnLst/>
              <a:rect l="l" t="t" r="r" b="b"/>
              <a:pathLst>
                <a:path w="419735" h="276225">
                  <a:moveTo>
                    <a:pt x="0" y="275736"/>
                  </a:moveTo>
                  <a:lnTo>
                    <a:pt x="419177" y="275736"/>
                  </a:lnTo>
                  <a:lnTo>
                    <a:pt x="419177" y="0"/>
                  </a:lnTo>
                  <a:lnTo>
                    <a:pt x="0" y="0"/>
                  </a:lnTo>
                  <a:lnTo>
                    <a:pt x="0" y="275736"/>
                  </a:lnTo>
                  <a:close/>
                </a:path>
              </a:pathLst>
            </a:custGeom>
            <a:ln w="12418">
              <a:solidFill>
                <a:srgbClr val="000000"/>
              </a:solidFill>
            </a:ln>
          </p:spPr>
          <p:txBody>
            <a:bodyPr wrap="square" lIns="0" tIns="0" rIns="0" bIns="0" rtlCol="0"/>
            <a:lstStyle/>
            <a:p>
              <a:endParaRPr sz="1745"/>
            </a:p>
          </p:txBody>
        </p:sp>
        <p:sp>
          <p:nvSpPr>
            <p:cNvPr id="164" name="object 164"/>
            <p:cNvSpPr/>
            <p:nvPr/>
          </p:nvSpPr>
          <p:spPr>
            <a:xfrm>
              <a:off x="6537777" y="7770696"/>
              <a:ext cx="347980" cy="275590"/>
            </a:xfrm>
            <a:custGeom>
              <a:avLst/>
              <a:gdLst/>
              <a:ahLst/>
              <a:cxnLst/>
              <a:rect l="l" t="t" r="r" b="b"/>
              <a:pathLst>
                <a:path w="347979" h="275590">
                  <a:moveTo>
                    <a:pt x="0" y="275593"/>
                  </a:moveTo>
                  <a:lnTo>
                    <a:pt x="347543" y="275593"/>
                  </a:lnTo>
                  <a:lnTo>
                    <a:pt x="347543" y="0"/>
                  </a:lnTo>
                  <a:lnTo>
                    <a:pt x="0" y="0"/>
                  </a:lnTo>
                  <a:lnTo>
                    <a:pt x="0" y="275593"/>
                  </a:lnTo>
                  <a:close/>
                </a:path>
              </a:pathLst>
            </a:custGeom>
            <a:ln w="12417">
              <a:solidFill>
                <a:srgbClr val="000000"/>
              </a:solidFill>
            </a:ln>
          </p:spPr>
          <p:txBody>
            <a:bodyPr wrap="square" lIns="0" tIns="0" rIns="0" bIns="0" rtlCol="0"/>
            <a:lstStyle/>
            <a:p>
              <a:endParaRPr sz="1745"/>
            </a:p>
          </p:txBody>
        </p:sp>
        <p:sp>
          <p:nvSpPr>
            <p:cNvPr id="165" name="object 165"/>
            <p:cNvSpPr/>
            <p:nvPr/>
          </p:nvSpPr>
          <p:spPr>
            <a:xfrm>
              <a:off x="6789248" y="7085456"/>
              <a:ext cx="347980" cy="275590"/>
            </a:xfrm>
            <a:custGeom>
              <a:avLst/>
              <a:gdLst/>
              <a:ahLst/>
              <a:cxnLst/>
              <a:rect l="l" t="t" r="r" b="b"/>
              <a:pathLst>
                <a:path w="347979" h="275590">
                  <a:moveTo>
                    <a:pt x="0" y="275297"/>
                  </a:moveTo>
                  <a:lnTo>
                    <a:pt x="347540" y="275297"/>
                  </a:lnTo>
                  <a:lnTo>
                    <a:pt x="347540"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166" name="object 166"/>
            <p:cNvSpPr/>
            <p:nvPr/>
          </p:nvSpPr>
          <p:spPr>
            <a:xfrm>
              <a:off x="5757426" y="7077150"/>
              <a:ext cx="347980" cy="275590"/>
            </a:xfrm>
            <a:custGeom>
              <a:avLst/>
              <a:gdLst/>
              <a:ahLst/>
              <a:cxnLst/>
              <a:rect l="l" t="t" r="r" b="b"/>
              <a:pathLst>
                <a:path w="347979" h="275590">
                  <a:moveTo>
                    <a:pt x="0" y="275297"/>
                  </a:moveTo>
                  <a:lnTo>
                    <a:pt x="347531" y="275297"/>
                  </a:lnTo>
                  <a:lnTo>
                    <a:pt x="347531"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167" name="object 167"/>
            <p:cNvSpPr/>
            <p:nvPr/>
          </p:nvSpPr>
          <p:spPr>
            <a:xfrm>
              <a:off x="6822496" y="8487346"/>
              <a:ext cx="347980" cy="275590"/>
            </a:xfrm>
            <a:custGeom>
              <a:avLst/>
              <a:gdLst/>
              <a:ahLst/>
              <a:cxnLst/>
              <a:rect l="l" t="t" r="r" b="b"/>
              <a:pathLst>
                <a:path w="347979" h="275590">
                  <a:moveTo>
                    <a:pt x="0" y="275297"/>
                  </a:moveTo>
                  <a:lnTo>
                    <a:pt x="347540" y="275297"/>
                  </a:lnTo>
                  <a:lnTo>
                    <a:pt x="347540"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168" name="object 168"/>
            <p:cNvSpPr/>
            <p:nvPr/>
          </p:nvSpPr>
          <p:spPr>
            <a:xfrm>
              <a:off x="5802726" y="8495664"/>
              <a:ext cx="347980" cy="275590"/>
            </a:xfrm>
            <a:custGeom>
              <a:avLst/>
              <a:gdLst/>
              <a:ahLst/>
              <a:cxnLst/>
              <a:rect l="l" t="t" r="r" b="b"/>
              <a:pathLst>
                <a:path w="347979"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169" name="object 169"/>
            <p:cNvSpPr/>
            <p:nvPr/>
          </p:nvSpPr>
          <p:spPr>
            <a:xfrm>
              <a:off x="5133791" y="8537224"/>
              <a:ext cx="347980" cy="275590"/>
            </a:xfrm>
            <a:custGeom>
              <a:avLst/>
              <a:gdLst/>
              <a:ahLst/>
              <a:cxnLst/>
              <a:rect l="l" t="t" r="r" b="b"/>
              <a:pathLst>
                <a:path w="347979"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pic>
          <p:nvPicPr>
            <p:cNvPr id="170" name="object 170"/>
            <p:cNvPicPr/>
            <p:nvPr/>
          </p:nvPicPr>
          <p:blipFill>
            <a:blip r:embed="rId21" cstate="print"/>
            <a:stretch>
              <a:fillRect/>
            </a:stretch>
          </p:blipFill>
          <p:spPr>
            <a:xfrm>
              <a:off x="4514380" y="8106623"/>
              <a:ext cx="596531" cy="1005751"/>
            </a:xfrm>
            <a:prstGeom prst="rect">
              <a:avLst/>
            </a:prstGeom>
          </p:spPr>
        </p:pic>
        <p:pic>
          <p:nvPicPr>
            <p:cNvPr id="171" name="object 171"/>
            <p:cNvPicPr/>
            <p:nvPr/>
          </p:nvPicPr>
          <p:blipFill>
            <a:blip r:embed="rId24" cstate="print"/>
            <a:stretch>
              <a:fillRect/>
            </a:stretch>
          </p:blipFill>
          <p:spPr>
            <a:xfrm>
              <a:off x="4500803" y="6719595"/>
              <a:ext cx="596531" cy="1005751"/>
            </a:xfrm>
            <a:prstGeom prst="rect">
              <a:avLst/>
            </a:prstGeom>
          </p:spPr>
        </p:pic>
        <p:sp>
          <p:nvSpPr>
            <p:cNvPr id="172" name="object 172"/>
            <p:cNvSpPr/>
            <p:nvPr/>
          </p:nvSpPr>
          <p:spPr>
            <a:xfrm>
              <a:off x="4413265" y="7783766"/>
              <a:ext cx="419734" cy="275590"/>
            </a:xfrm>
            <a:custGeom>
              <a:avLst/>
              <a:gdLst/>
              <a:ahLst/>
              <a:cxnLst/>
              <a:rect l="l" t="t" r="r" b="b"/>
              <a:pathLst>
                <a:path w="419735" h="275590">
                  <a:moveTo>
                    <a:pt x="0" y="275297"/>
                  </a:moveTo>
                  <a:lnTo>
                    <a:pt x="419213" y="275297"/>
                  </a:lnTo>
                  <a:lnTo>
                    <a:pt x="419213" y="0"/>
                  </a:lnTo>
                  <a:lnTo>
                    <a:pt x="0" y="0"/>
                  </a:lnTo>
                  <a:lnTo>
                    <a:pt x="0" y="275297"/>
                  </a:lnTo>
                  <a:close/>
                </a:path>
              </a:pathLst>
            </a:custGeom>
            <a:ln w="12732">
              <a:solidFill>
                <a:srgbClr val="000000"/>
              </a:solidFill>
            </a:ln>
          </p:spPr>
          <p:txBody>
            <a:bodyPr wrap="square" lIns="0" tIns="0" rIns="0" bIns="0" rtlCol="0"/>
            <a:lstStyle/>
            <a:p>
              <a:endParaRPr sz="1745"/>
            </a:p>
          </p:txBody>
        </p:sp>
        <p:sp>
          <p:nvSpPr>
            <p:cNvPr id="173" name="object 173"/>
            <p:cNvSpPr/>
            <p:nvPr/>
          </p:nvSpPr>
          <p:spPr>
            <a:xfrm>
              <a:off x="4885583" y="7775551"/>
              <a:ext cx="347980" cy="274955"/>
            </a:xfrm>
            <a:custGeom>
              <a:avLst/>
              <a:gdLst/>
              <a:ahLst/>
              <a:cxnLst/>
              <a:rect l="l" t="t" r="r" b="b"/>
              <a:pathLst>
                <a:path w="347979" h="274954">
                  <a:moveTo>
                    <a:pt x="0" y="274632"/>
                  </a:moveTo>
                  <a:lnTo>
                    <a:pt x="347543" y="274632"/>
                  </a:lnTo>
                  <a:lnTo>
                    <a:pt x="347543" y="0"/>
                  </a:lnTo>
                  <a:lnTo>
                    <a:pt x="0" y="0"/>
                  </a:lnTo>
                  <a:lnTo>
                    <a:pt x="0" y="274632"/>
                  </a:lnTo>
                  <a:close/>
                </a:path>
              </a:pathLst>
            </a:custGeom>
            <a:ln w="13019">
              <a:solidFill>
                <a:srgbClr val="000000"/>
              </a:solidFill>
            </a:ln>
          </p:spPr>
          <p:txBody>
            <a:bodyPr wrap="square" lIns="0" tIns="0" rIns="0" bIns="0" rtlCol="0"/>
            <a:lstStyle/>
            <a:p>
              <a:endParaRPr sz="1745"/>
            </a:p>
          </p:txBody>
        </p:sp>
        <p:sp>
          <p:nvSpPr>
            <p:cNvPr id="174" name="object 174"/>
            <p:cNvSpPr/>
            <p:nvPr/>
          </p:nvSpPr>
          <p:spPr>
            <a:xfrm>
              <a:off x="5141602" y="7077150"/>
              <a:ext cx="347980" cy="275590"/>
            </a:xfrm>
            <a:custGeom>
              <a:avLst/>
              <a:gdLst/>
              <a:ahLst/>
              <a:cxnLst/>
              <a:rect l="l" t="t" r="r" b="b"/>
              <a:pathLst>
                <a:path w="347979" h="275590">
                  <a:moveTo>
                    <a:pt x="0" y="275297"/>
                  </a:moveTo>
                  <a:lnTo>
                    <a:pt x="347531" y="275297"/>
                  </a:lnTo>
                  <a:lnTo>
                    <a:pt x="347531"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175" name="object 175"/>
            <p:cNvSpPr/>
            <p:nvPr/>
          </p:nvSpPr>
          <p:spPr>
            <a:xfrm>
              <a:off x="4115874" y="7114552"/>
              <a:ext cx="347980" cy="275590"/>
            </a:xfrm>
            <a:custGeom>
              <a:avLst/>
              <a:gdLst/>
              <a:ahLst/>
              <a:cxnLst/>
              <a:rect l="l" t="t" r="r" b="b"/>
              <a:pathLst>
                <a:path w="347979" h="275590">
                  <a:moveTo>
                    <a:pt x="0" y="275297"/>
                  </a:moveTo>
                  <a:lnTo>
                    <a:pt x="347531" y="275297"/>
                  </a:lnTo>
                  <a:lnTo>
                    <a:pt x="347531"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176" name="object 176"/>
            <p:cNvSpPr/>
            <p:nvPr/>
          </p:nvSpPr>
          <p:spPr>
            <a:xfrm>
              <a:off x="4143128" y="8537226"/>
              <a:ext cx="347980" cy="275590"/>
            </a:xfrm>
            <a:custGeom>
              <a:avLst/>
              <a:gdLst/>
              <a:ahLst/>
              <a:cxnLst/>
              <a:rect l="l" t="t" r="r" b="b"/>
              <a:pathLst>
                <a:path w="347979"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pic>
          <p:nvPicPr>
            <p:cNvPr id="177" name="object 177"/>
            <p:cNvPicPr/>
            <p:nvPr/>
          </p:nvPicPr>
          <p:blipFill>
            <a:blip r:embed="rId25" cstate="print"/>
            <a:stretch>
              <a:fillRect/>
            </a:stretch>
          </p:blipFill>
          <p:spPr>
            <a:xfrm>
              <a:off x="2628353" y="6707136"/>
              <a:ext cx="596531" cy="1005751"/>
            </a:xfrm>
            <a:prstGeom prst="rect">
              <a:avLst/>
            </a:prstGeom>
          </p:spPr>
        </p:pic>
        <p:sp>
          <p:nvSpPr>
            <p:cNvPr id="178" name="object 178"/>
            <p:cNvSpPr/>
            <p:nvPr/>
          </p:nvSpPr>
          <p:spPr>
            <a:xfrm>
              <a:off x="2613569" y="7776908"/>
              <a:ext cx="518159" cy="247015"/>
            </a:xfrm>
            <a:custGeom>
              <a:avLst/>
              <a:gdLst/>
              <a:ahLst/>
              <a:cxnLst/>
              <a:rect l="l" t="t" r="r" b="b"/>
              <a:pathLst>
                <a:path w="518160" h="247015">
                  <a:moveTo>
                    <a:pt x="0" y="246519"/>
                  </a:moveTo>
                  <a:lnTo>
                    <a:pt x="517672" y="246519"/>
                  </a:lnTo>
                  <a:lnTo>
                    <a:pt x="517672" y="0"/>
                  </a:lnTo>
                  <a:lnTo>
                    <a:pt x="0" y="0"/>
                  </a:lnTo>
                  <a:lnTo>
                    <a:pt x="0" y="246519"/>
                  </a:lnTo>
                  <a:close/>
                </a:path>
              </a:pathLst>
            </a:custGeom>
            <a:ln w="12700">
              <a:solidFill>
                <a:srgbClr val="000000"/>
              </a:solidFill>
            </a:ln>
          </p:spPr>
          <p:txBody>
            <a:bodyPr wrap="square" lIns="0" tIns="0" rIns="0" bIns="0" rtlCol="0"/>
            <a:lstStyle/>
            <a:p>
              <a:endParaRPr sz="1745"/>
            </a:p>
          </p:txBody>
        </p:sp>
        <p:pic>
          <p:nvPicPr>
            <p:cNvPr id="179" name="object 179"/>
            <p:cNvPicPr/>
            <p:nvPr/>
          </p:nvPicPr>
          <p:blipFill>
            <a:blip r:embed="rId26" cstate="print"/>
            <a:stretch>
              <a:fillRect/>
            </a:stretch>
          </p:blipFill>
          <p:spPr>
            <a:xfrm>
              <a:off x="2633065" y="8081684"/>
              <a:ext cx="596519" cy="1005751"/>
            </a:xfrm>
            <a:prstGeom prst="rect">
              <a:avLst/>
            </a:prstGeom>
          </p:spPr>
        </p:pic>
        <p:sp>
          <p:nvSpPr>
            <p:cNvPr id="180" name="object 180"/>
            <p:cNvSpPr/>
            <p:nvPr/>
          </p:nvSpPr>
          <p:spPr>
            <a:xfrm>
              <a:off x="3260872" y="8562163"/>
              <a:ext cx="347980" cy="275590"/>
            </a:xfrm>
            <a:custGeom>
              <a:avLst/>
              <a:gdLst/>
              <a:ahLst/>
              <a:cxnLst/>
              <a:rect l="l" t="t" r="r" b="b"/>
              <a:pathLst>
                <a:path w="347979"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181" name="object 181"/>
            <p:cNvSpPr/>
            <p:nvPr/>
          </p:nvSpPr>
          <p:spPr>
            <a:xfrm>
              <a:off x="2235436" y="7089609"/>
              <a:ext cx="347980" cy="275590"/>
            </a:xfrm>
            <a:custGeom>
              <a:avLst/>
              <a:gdLst/>
              <a:ahLst/>
              <a:cxnLst/>
              <a:rect l="l" t="t" r="r" b="b"/>
              <a:pathLst>
                <a:path w="347980" h="275590">
                  <a:moveTo>
                    <a:pt x="0" y="275310"/>
                  </a:moveTo>
                  <a:lnTo>
                    <a:pt x="347543" y="275310"/>
                  </a:lnTo>
                  <a:lnTo>
                    <a:pt x="347543" y="0"/>
                  </a:lnTo>
                  <a:lnTo>
                    <a:pt x="0" y="0"/>
                  </a:lnTo>
                  <a:lnTo>
                    <a:pt x="0" y="275310"/>
                  </a:lnTo>
                  <a:close/>
                </a:path>
              </a:pathLst>
            </a:custGeom>
            <a:ln w="12607">
              <a:solidFill>
                <a:srgbClr val="000000"/>
              </a:solidFill>
            </a:ln>
          </p:spPr>
          <p:txBody>
            <a:bodyPr wrap="square" lIns="0" tIns="0" rIns="0" bIns="0" rtlCol="0"/>
            <a:lstStyle/>
            <a:p>
              <a:endParaRPr sz="1745"/>
            </a:p>
          </p:txBody>
        </p:sp>
        <p:sp>
          <p:nvSpPr>
            <p:cNvPr id="182" name="object 182"/>
            <p:cNvSpPr/>
            <p:nvPr/>
          </p:nvSpPr>
          <p:spPr>
            <a:xfrm>
              <a:off x="2245697" y="8570475"/>
              <a:ext cx="347980" cy="275590"/>
            </a:xfrm>
            <a:custGeom>
              <a:avLst/>
              <a:gdLst/>
              <a:ahLst/>
              <a:cxnLst/>
              <a:rect l="l" t="t" r="r" b="b"/>
              <a:pathLst>
                <a:path w="347980"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183" name="object 183"/>
            <p:cNvSpPr/>
            <p:nvPr/>
          </p:nvSpPr>
          <p:spPr>
            <a:xfrm>
              <a:off x="1277251" y="7500657"/>
              <a:ext cx="354330" cy="275590"/>
            </a:xfrm>
            <a:custGeom>
              <a:avLst/>
              <a:gdLst/>
              <a:ahLst/>
              <a:cxnLst/>
              <a:rect l="l" t="t" r="r" b="b"/>
              <a:pathLst>
                <a:path w="354330"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84" name="object 184"/>
            <p:cNvSpPr/>
            <p:nvPr/>
          </p:nvSpPr>
          <p:spPr>
            <a:xfrm>
              <a:off x="660040" y="7500670"/>
              <a:ext cx="347980" cy="275590"/>
            </a:xfrm>
            <a:custGeom>
              <a:avLst/>
              <a:gdLst/>
              <a:ahLst/>
              <a:cxnLst/>
              <a:rect l="l" t="t" r="r" b="b"/>
              <a:pathLst>
                <a:path w="347980" h="275590">
                  <a:moveTo>
                    <a:pt x="0" y="275297"/>
                  </a:moveTo>
                  <a:lnTo>
                    <a:pt x="347543" y="275297"/>
                  </a:lnTo>
                  <a:lnTo>
                    <a:pt x="347543" y="0"/>
                  </a:lnTo>
                  <a:lnTo>
                    <a:pt x="0" y="0"/>
                  </a:lnTo>
                  <a:lnTo>
                    <a:pt x="0" y="275297"/>
                  </a:lnTo>
                  <a:close/>
                </a:path>
              </a:pathLst>
            </a:custGeom>
            <a:ln w="12607">
              <a:solidFill>
                <a:srgbClr val="000000"/>
              </a:solidFill>
            </a:ln>
          </p:spPr>
          <p:txBody>
            <a:bodyPr wrap="square" lIns="0" tIns="0" rIns="0" bIns="0" rtlCol="0"/>
            <a:lstStyle/>
            <a:p>
              <a:endParaRPr sz="1745"/>
            </a:p>
          </p:txBody>
        </p:sp>
        <p:sp>
          <p:nvSpPr>
            <p:cNvPr id="185" name="object 185"/>
            <p:cNvSpPr/>
            <p:nvPr/>
          </p:nvSpPr>
          <p:spPr>
            <a:xfrm>
              <a:off x="660159" y="7975345"/>
              <a:ext cx="354330" cy="275590"/>
            </a:xfrm>
            <a:custGeom>
              <a:avLst/>
              <a:gdLst/>
              <a:ahLst/>
              <a:cxnLst/>
              <a:rect l="l" t="t" r="r" b="b"/>
              <a:pathLst>
                <a:path w="354330"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86" name="object 186"/>
            <p:cNvSpPr/>
            <p:nvPr/>
          </p:nvSpPr>
          <p:spPr>
            <a:xfrm>
              <a:off x="1256786" y="7975332"/>
              <a:ext cx="347980" cy="275590"/>
            </a:xfrm>
            <a:custGeom>
              <a:avLst/>
              <a:gdLst/>
              <a:ahLst/>
              <a:cxnLst/>
              <a:rect l="l" t="t" r="r" b="b"/>
              <a:pathLst>
                <a:path w="347980" h="275590">
                  <a:moveTo>
                    <a:pt x="0" y="275310"/>
                  </a:moveTo>
                  <a:lnTo>
                    <a:pt x="347543" y="275310"/>
                  </a:lnTo>
                  <a:lnTo>
                    <a:pt x="347543" y="0"/>
                  </a:lnTo>
                  <a:lnTo>
                    <a:pt x="0" y="0"/>
                  </a:lnTo>
                  <a:lnTo>
                    <a:pt x="0" y="275310"/>
                  </a:lnTo>
                  <a:close/>
                </a:path>
              </a:pathLst>
            </a:custGeom>
            <a:ln w="12607">
              <a:solidFill>
                <a:srgbClr val="000000"/>
              </a:solidFill>
            </a:ln>
          </p:spPr>
          <p:txBody>
            <a:bodyPr wrap="square" lIns="0" tIns="0" rIns="0" bIns="0" rtlCol="0"/>
            <a:lstStyle/>
            <a:p>
              <a:endParaRPr sz="1745"/>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p:txBody>
          <a:bodyPr/>
          <a:lstStyle/>
          <a:p>
            <a:endParaRPr lang="fr-FR"/>
          </a:p>
        </p:txBody>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p:txBody>
          <a:bodyPr/>
          <a:lstStyle/>
          <a:p>
            <a:endParaRPr lang="fr-FR"/>
          </a:p>
        </p:txBody>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p:txBody>
          <a:bodyPr/>
          <a:lstStyle/>
          <a:p>
            <a:endParaRPr lang="fr-FR"/>
          </a:p>
        </p:txBody>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p:txBody>
          <a:bodyPr/>
          <a:lstStyle/>
          <a:p>
            <a:endParaRPr lang="fr-FR"/>
          </a:p>
        </p:txBody>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p:txBody>
          <a:bodyPr/>
          <a:lstStyle/>
          <a:p>
            <a:endParaRPr lang="fr-FR"/>
          </a:p>
        </p:txBody>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p:txBody>
          <a:bodyPr/>
          <a:lstStyle/>
          <a:p>
            <a:endParaRPr lang="fr-FR"/>
          </a:p>
        </p:txBody>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p:txBody>
          <a:bodyPr/>
          <a:lstStyle/>
          <a:p>
            <a:endParaRPr lang="fr-FR"/>
          </a:p>
        </p:txBody>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p:txBody>
          <a:bodyPr/>
          <a:lstStyle/>
          <a:p>
            <a:endParaRPr lang="fr-FR"/>
          </a:p>
        </p:txBody>
      </p:sp>
      <p:sp>
        <p:nvSpPr>
          <p:cNvPr id="11" name="Problem list and treatment objectives"/>
          <p:cNvSpPr txBox="1">
            <a:spLocks/>
          </p:cNvSpPr>
          <p:nvPr/>
        </p:nvSpPr>
        <p:spPr>
          <a:xfrm>
            <a:off x="6636552" y="4068447"/>
            <a:ext cx="3645783" cy="2052435"/>
          </a:xfrm>
          <a:prstGeom prst="rect">
            <a:avLst/>
          </a:prstGeom>
        </p:spPr>
        <p:txBody>
          <a:bodyPr>
            <a:normAutofit fontScale="975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4000" dirty="0">
                <a:latin typeface="+mn-lt"/>
              </a:rPr>
              <a:t>1 year progress photos</a:t>
            </a:r>
          </a:p>
          <a:p>
            <a:pPr algn="ctr"/>
            <a:r>
              <a:rPr lang="en-US" sz="4000" dirty="0">
                <a:latin typeface="+mn-lt"/>
              </a:rPr>
              <a:t>MM/DD/YYYY</a:t>
            </a:r>
          </a:p>
        </p:txBody>
      </p:sp>
    </p:spTree>
    <p:extLst>
      <p:ext uri="{BB962C8B-B14F-4D97-AF65-F5344CB8AC3E}">
        <p14:creationId xmlns:p14="http://schemas.microsoft.com/office/powerpoint/2010/main" val="3739277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504-D008-AE47-AF05-7979F85782A6}"/>
              </a:ext>
            </a:extLst>
          </p:cNvPr>
          <p:cNvSpPr>
            <a:spLocks noGrp="1"/>
          </p:cNvSpPr>
          <p:nvPr>
            <p:ph type="title"/>
          </p:nvPr>
        </p:nvSpPr>
        <p:spPr/>
        <p:txBody>
          <a:bodyPr>
            <a:normAutofit/>
          </a:bodyPr>
          <a:lstStyle/>
          <a:p>
            <a:r>
              <a:rPr lang="en-US" sz="6000" dirty="0">
                <a:latin typeface="+mn-lt"/>
              </a:rPr>
              <a:t>1 year progress panoramic radiograph (MM/DD/YYYY)</a:t>
            </a:r>
          </a:p>
        </p:txBody>
      </p:sp>
      <p:sp>
        <p:nvSpPr>
          <p:cNvPr id="3" name="Content Placeholder 2">
            <a:extLst>
              <a:ext uri="{FF2B5EF4-FFF2-40B4-BE49-F238E27FC236}">
                <a16:creationId xmlns:a16="http://schemas.microsoft.com/office/drawing/2014/main" id="{28F0F1ED-BAAE-DE4A-B230-869B9AE2D4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27087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p:txBody>
          <a:bodyPr>
            <a:normAutofit/>
          </a:bodyPr>
          <a:lstStyle/>
          <a:p>
            <a:r>
              <a:rPr lang="en-US" sz="6000" dirty="0">
                <a:latin typeface="+mn-lt"/>
              </a:rPr>
              <a:t>1 year progress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6584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160853-716D-B5B0-D7B4-371EBB33E5DB}"/>
              </a:ext>
            </a:extLst>
          </p:cNvPr>
          <p:cNvSpPr>
            <a:spLocks noGrp="1"/>
          </p:cNvSpPr>
          <p:nvPr>
            <p:ph type="title"/>
          </p:nvPr>
        </p:nvSpPr>
        <p:spPr>
          <a:xfrm>
            <a:off x="1192143" y="519290"/>
            <a:ext cx="14955977" cy="1894126"/>
          </a:xfrm>
        </p:spPr>
        <p:txBody>
          <a:bodyPr/>
          <a:lstStyle/>
          <a:p>
            <a:r>
              <a:rPr lang="en-US" sz="6000" dirty="0">
                <a:latin typeface="+mn-lt"/>
              </a:rPr>
              <a:t>Case Summary Continued</a:t>
            </a:r>
            <a:endParaRPr lang="en-US" dirty="0">
              <a:latin typeface="+mn-lt"/>
            </a:endParaRPr>
          </a:p>
        </p:txBody>
      </p:sp>
      <p:sp>
        <p:nvSpPr>
          <p:cNvPr id="5" name="Text Placeholder 4">
            <a:extLst>
              <a:ext uri="{FF2B5EF4-FFF2-40B4-BE49-F238E27FC236}">
                <a16:creationId xmlns:a16="http://schemas.microsoft.com/office/drawing/2014/main" id="{FA86F670-F84A-8D85-5EF4-92E37CBA3061}"/>
              </a:ext>
            </a:extLst>
          </p:cNvPr>
          <p:cNvSpPr txBox="1">
            <a:spLocks noGrp="1"/>
          </p:cNvSpPr>
          <p:nvPr>
            <p:ph type="body" sz="half" idx="1"/>
          </p:nvPr>
        </p:nvSpPr>
        <p:spPr>
          <a:xfrm>
            <a:off x="1192143" y="2685283"/>
            <a:ext cx="7112000" cy="1278299"/>
          </a:xfrm>
          <a:prstGeom prst="rect">
            <a:avLst/>
          </a:prstGeom>
          <a:noFill/>
        </p:spPr>
        <p:txBody>
          <a:bodyPr wrap="square" rtlCol="0">
            <a:spAutoFit/>
          </a:bodyPr>
          <a:lstStyle/>
          <a:p>
            <a:pPr marL="0" indent="0">
              <a:buNone/>
            </a:pPr>
            <a:r>
              <a:rPr lang="en-US" sz="2800" b="1" dirty="0">
                <a:latin typeface="Times New Roman" panose="02020603050405020304" pitchFamily="18" charset="0"/>
                <a:cs typeface="Times New Roman" panose="02020603050405020304" pitchFamily="18" charset="0"/>
              </a:rPr>
              <a:t>Diagnostic Summary:</a:t>
            </a:r>
          </a:p>
          <a:p>
            <a:pPr marL="0" indent="0">
              <a:buNone/>
            </a:pPr>
            <a:endParaRPr lang="en-US" sz="2800" dirty="0"/>
          </a:p>
        </p:txBody>
      </p:sp>
      <p:sp>
        <p:nvSpPr>
          <p:cNvPr id="6" name="TextBox 5">
            <a:extLst>
              <a:ext uri="{FF2B5EF4-FFF2-40B4-BE49-F238E27FC236}">
                <a16:creationId xmlns:a16="http://schemas.microsoft.com/office/drawing/2014/main" id="{498E65AF-AD7A-1983-5E8D-7EF0DBFD1BE6}"/>
              </a:ext>
            </a:extLst>
          </p:cNvPr>
          <p:cNvSpPr txBox="1"/>
          <p:nvPr/>
        </p:nvSpPr>
        <p:spPr>
          <a:xfrm>
            <a:off x="9387109" y="2630031"/>
            <a:ext cx="7431856"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Summary of treatment:</a:t>
            </a:r>
          </a:p>
          <a:p>
            <a:r>
              <a:rPr lang="en-US" sz="2800" b="1" dirty="0">
                <a:latin typeface="Times New Roman" panose="02020603050405020304" pitchFamily="18" charset="0"/>
                <a:cs typeface="Times New Roman" panose="02020603050405020304" pitchFamily="18" charset="0"/>
              </a:rPr>
              <a:t>  </a:t>
            </a:r>
          </a:p>
          <a:p>
            <a:endParaRPr lang="en-US" sz="2800" dirty="0"/>
          </a:p>
        </p:txBody>
      </p:sp>
    </p:spTree>
    <p:extLst>
      <p:ext uri="{BB962C8B-B14F-4D97-AF65-F5344CB8AC3E}">
        <p14:creationId xmlns:p14="http://schemas.microsoft.com/office/powerpoint/2010/main" val="383409887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8B08-A3CE-C84B-AF16-8D81BB9C8964}"/>
              </a:ext>
            </a:extLst>
          </p:cNvPr>
          <p:cNvSpPr>
            <a:spLocks noGrp="1"/>
          </p:cNvSpPr>
          <p:nvPr>
            <p:ph type="title"/>
          </p:nvPr>
        </p:nvSpPr>
        <p:spPr>
          <a:xfrm>
            <a:off x="756583" y="428977"/>
            <a:ext cx="15827096" cy="1885245"/>
          </a:xfrm>
        </p:spPr>
        <p:txBody>
          <a:bodyPr>
            <a:normAutofit/>
          </a:bodyPr>
          <a:lstStyle/>
          <a:p>
            <a:r>
              <a:rPr lang="en-US" sz="6000" dirty="0">
                <a:latin typeface="+mn-lt"/>
              </a:rPr>
              <a:t>1 year progress cephalogram tracing without radiograph (blue)</a:t>
            </a:r>
          </a:p>
        </p:txBody>
      </p:sp>
      <p:sp>
        <p:nvSpPr>
          <p:cNvPr id="3" name="Content Placeholder 2">
            <a:extLst>
              <a:ext uri="{FF2B5EF4-FFF2-40B4-BE49-F238E27FC236}">
                <a16:creationId xmlns:a16="http://schemas.microsoft.com/office/drawing/2014/main" id="{5CF1BDB9-329B-114F-997E-D3243362425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87117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n-lt"/>
              </a:rPr>
              <a:t>Ceph</a:t>
            </a:r>
            <a:r>
              <a:rPr lang="en-US" dirty="0">
                <a:latin typeface="+mn-lt"/>
              </a:rPr>
              <a:t>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5206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a:effectLst/>
                          <a:latin typeface="Times New Roman" panose="02020603050405020304" pitchFamily="18" charset="0"/>
                          <a:cs typeface="Times New Roman" panose="02020603050405020304" pitchFamily="18" charset="0"/>
                        </a:rPr>
                        <a:t>Tx</a:t>
                      </a:r>
                      <a:r>
                        <a:rPr lang="en-US" sz="2000" b="1" dirty="0">
                          <a:effectLst/>
                          <a:latin typeface="Times New Roman" panose="02020603050405020304" pitchFamily="18" charset="0"/>
                          <a:cs typeface="Times New Roman" panose="02020603050405020304" pitchFamily="18" charset="0"/>
                        </a:rPr>
                        <a:t> 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mm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  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1485571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Maxillomandibular 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a:effectLst/>
                          <a:latin typeface="Times New Roman" panose="02020603050405020304" pitchFamily="18" charset="0"/>
                          <a:cs typeface="Times New Roman" panose="02020603050405020304" pitchFamily="18" charset="0"/>
                        </a:rPr>
                        <a:t>M</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a:t>
                      </a:r>
                      <a:r>
                        <a:rPr lang="en-US" sz="1800" baseline="0" dirty="0">
                          <a:effectLst/>
                          <a:latin typeface="Times New Roman" panose="02020603050405020304" pitchFamily="18" charset="0"/>
                          <a:cs typeface="Times New Roman" panose="02020603050405020304" pitchFamily="18" charset="0"/>
                        </a:rPr>
                        <a:t> </a:t>
                      </a:r>
                      <a:r>
                        <a:rPr lang="en-US" sz="1800" spc="-65"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r>
                        <a:rPr lang="en-US" sz="1800" spc="-70" dirty="0">
                          <a:effectLst/>
                          <a:latin typeface="Times New Roman" panose="02020603050405020304" pitchFamily="18" charset="0"/>
                          <a:cs typeface="Times New Roman" panose="02020603050405020304" pitchFamily="18" charset="0"/>
                        </a:rPr>
                        <a:t> </a:t>
                      </a:r>
                      <a:r>
                        <a:rPr lang="en-US" sz="1800" spc="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spc="-6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spc="-7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593685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41529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Norms</a:t>
            </a: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4134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42D4-661E-0846-B3C0-FCC9B56B8EE4}"/>
              </a:ext>
            </a:extLst>
          </p:cNvPr>
          <p:cNvSpPr>
            <a:spLocks noGrp="1"/>
          </p:cNvSpPr>
          <p:nvPr>
            <p:ph type="title"/>
          </p:nvPr>
        </p:nvSpPr>
        <p:spPr>
          <a:xfrm>
            <a:off x="1021373" y="540556"/>
            <a:ext cx="15297515" cy="1458366"/>
          </a:xfrm>
        </p:spPr>
        <p:txBody>
          <a:bodyPr>
            <a:normAutofit/>
          </a:bodyPr>
          <a:lstStyle/>
          <a:p>
            <a:r>
              <a:rPr lang="en-US" sz="6000" dirty="0">
                <a:latin typeface="+mn-lt"/>
              </a:rPr>
              <a:t>Treatment progress</a:t>
            </a:r>
          </a:p>
        </p:txBody>
      </p:sp>
      <p:sp>
        <p:nvSpPr>
          <p:cNvPr id="3" name="Content Placeholder 2">
            <a:extLst>
              <a:ext uri="{FF2B5EF4-FFF2-40B4-BE49-F238E27FC236}">
                <a16:creationId xmlns:a16="http://schemas.microsoft.com/office/drawing/2014/main" id="{96074478-D364-7C4E-8E73-74E99673FF63}"/>
              </a:ext>
            </a:extLst>
          </p:cNvPr>
          <p:cNvSpPr>
            <a:spLocks noGrp="1"/>
          </p:cNvSpPr>
          <p:nvPr>
            <p:ph idx="1"/>
          </p:nvPr>
        </p:nvSpPr>
        <p:spPr>
          <a:xfrm>
            <a:off x="1192143" y="3530008"/>
            <a:ext cx="14955977" cy="5255005"/>
          </a:xfrm>
        </p:spPr>
        <p:txBody>
          <a:bodyPr/>
          <a:lstStyle/>
          <a:p>
            <a:pPr marL="0" indent="0">
              <a:buNone/>
            </a:pPr>
            <a:r>
              <a:rPr lang="en-US" dirty="0"/>
              <a:t>(Include exact arch wire sequence, timing, and other mechanics used)</a:t>
            </a:r>
          </a:p>
        </p:txBody>
      </p:sp>
      <p:sp>
        <p:nvSpPr>
          <p:cNvPr id="4" name="TextBox 3">
            <a:extLst>
              <a:ext uri="{FF2B5EF4-FFF2-40B4-BE49-F238E27FC236}">
                <a16:creationId xmlns:a16="http://schemas.microsoft.com/office/drawing/2014/main" id="{7D6598B5-4E04-084F-AEBA-511B2940815D}"/>
              </a:ext>
            </a:extLst>
          </p:cNvPr>
          <p:cNvSpPr txBox="1"/>
          <p:nvPr/>
        </p:nvSpPr>
        <p:spPr>
          <a:xfrm>
            <a:off x="1192143" y="1998922"/>
            <a:ext cx="14955977" cy="1384995"/>
          </a:xfrm>
          <a:prstGeom prst="rect">
            <a:avLst/>
          </a:prstGeom>
          <a:noFill/>
        </p:spPr>
        <p:txBody>
          <a:bodyPr wrap="square" rtlCol="0">
            <a:spAutoFit/>
          </a:bodyPr>
          <a:lstStyle/>
          <a:p>
            <a:r>
              <a:rPr lang="en-US" sz="2800" dirty="0"/>
              <a:t>Compare treatment progress relative to the original problem list and the forecasted goals. Discuss treatment response relative to case biomechanics used. Discuss any changes or modifications of treatment that will be needed to attain your original treatment goals.</a:t>
            </a:r>
          </a:p>
        </p:txBody>
      </p:sp>
    </p:spTree>
    <p:extLst>
      <p:ext uri="{BB962C8B-B14F-4D97-AF65-F5344CB8AC3E}">
        <p14:creationId xmlns:p14="http://schemas.microsoft.com/office/powerpoint/2010/main" val="726404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Superimposition of progress (blue) to initial (black) </a:t>
            </a:r>
            <a:r>
              <a:rPr lang="en-US" dirty="0" err="1">
                <a:latin typeface="+mn-lt"/>
              </a:rPr>
              <a:t>cephalogram</a:t>
            </a:r>
            <a:endParaRPr lang="en-US" dirty="0">
              <a:latin typeface="+mn-l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1584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78EF-77E1-CA44-8B13-0A16142B4E35}"/>
              </a:ext>
            </a:extLst>
          </p:cNvPr>
          <p:cNvSpPr>
            <a:spLocks noGrp="1"/>
          </p:cNvSpPr>
          <p:nvPr>
            <p:ph type="title"/>
          </p:nvPr>
        </p:nvSpPr>
        <p:spPr/>
        <p:txBody>
          <a:bodyPr>
            <a:normAutofit/>
          </a:bodyPr>
          <a:lstStyle/>
          <a:p>
            <a:r>
              <a:rPr lang="en-US" sz="6000" dirty="0">
                <a:latin typeface="+mn-lt"/>
              </a:rPr>
              <a:t>Results achieved:</a:t>
            </a:r>
            <a:endParaRPr lang="en-US" sz="6000" dirty="0"/>
          </a:p>
        </p:txBody>
      </p:sp>
      <p:sp>
        <p:nvSpPr>
          <p:cNvPr id="3" name="Content Placeholder 2">
            <a:extLst>
              <a:ext uri="{FF2B5EF4-FFF2-40B4-BE49-F238E27FC236}">
                <a16:creationId xmlns:a16="http://schemas.microsoft.com/office/drawing/2014/main" id="{CD2D6AF6-401E-1F40-8798-18674574859B}"/>
              </a:ext>
            </a:extLst>
          </p:cNvPr>
          <p:cNvSpPr>
            <a:spLocks noGrp="1"/>
          </p:cNvSpPr>
          <p:nvPr>
            <p:ph idx="1"/>
          </p:nvPr>
        </p:nvSpPr>
        <p:spPr>
          <a:xfrm>
            <a:off x="1192143" y="1851102"/>
            <a:ext cx="14955977" cy="7270595"/>
          </a:xfrm>
        </p:spPr>
        <p:txBody>
          <a:bodyPr/>
          <a:lstStyle/>
          <a:p>
            <a:pPr>
              <a:lnSpc>
                <a:spcPct val="150000"/>
              </a:lnSpc>
            </a:pPr>
            <a:r>
              <a:rPr lang="en-US" dirty="0"/>
              <a:t>Maxilla</a:t>
            </a:r>
          </a:p>
          <a:p>
            <a:pPr>
              <a:lnSpc>
                <a:spcPct val="150000"/>
              </a:lnSpc>
            </a:pPr>
            <a:endParaRPr lang="en-US" dirty="0"/>
          </a:p>
          <a:p>
            <a:pPr marL="0" indent="0">
              <a:lnSpc>
                <a:spcPct val="150000"/>
              </a:lnSpc>
              <a:buNone/>
            </a:pPr>
            <a:endParaRPr lang="en-US" dirty="0"/>
          </a:p>
          <a:p>
            <a:pPr>
              <a:lnSpc>
                <a:spcPct val="150000"/>
              </a:lnSpc>
            </a:pPr>
            <a:r>
              <a:rPr lang="en-US" dirty="0"/>
              <a:t>Mandible</a:t>
            </a:r>
          </a:p>
        </p:txBody>
      </p:sp>
    </p:spTree>
    <p:extLst>
      <p:ext uri="{BB962C8B-B14F-4D97-AF65-F5344CB8AC3E}">
        <p14:creationId xmlns:p14="http://schemas.microsoft.com/office/powerpoint/2010/main" val="1873276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mn-lt"/>
              </a:rPr>
              <a:t>Results achieved, part 2:</a:t>
            </a:r>
          </a:p>
        </p:txBody>
      </p:sp>
      <p:sp>
        <p:nvSpPr>
          <p:cNvPr id="3" name="Content Placeholder 2"/>
          <p:cNvSpPr>
            <a:spLocks noGrp="1"/>
          </p:cNvSpPr>
          <p:nvPr>
            <p:ph idx="1"/>
          </p:nvPr>
        </p:nvSpPr>
        <p:spPr>
          <a:xfrm>
            <a:off x="1192143" y="2051823"/>
            <a:ext cx="14955977" cy="7225991"/>
          </a:xfrm>
        </p:spPr>
        <p:txBody>
          <a:bodyPr/>
          <a:lstStyle/>
          <a:p>
            <a:pPr>
              <a:lnSpc>
                <a:spcPct val="150000"/>
              </a:lnSpc>
            </a:pPr>
            <a:r>
              <a:rPr lang="en-US" dirty="0"/>
              <a:t>Maxillary dentition</a:t>
            </a:r>
          </a:p>
          <a:p>
            <a:pPr>
              <a:lnSpc>
                <a:spcPct val="150000"/>
              </a:lnSpc>
            </a:pPr>
            <a:endParaRPr lang="en-US" dirty="0"/>
          </a:p>
          <a:p>
            <a:pPr marL="0" indent="0">
              <a:lnSpc>
                <a:spcPct val="150000"/>
              </a:lnSpc>
              <a:buNone/>
            </a:pPr>
            <a:endParaRPr lang="en-US" dirty="0"/>
          </a:p>
          <a:p>
            <a:pPr>
              <a:lnSpc>
                <a:spcPct val="150000"/>
              </a:lnSpc>
            </a:pPr>
            <a:r>
              <a:rPr lang="en-US" dirty="0"/>
              <a:t>Mandibular dentition</a:t>
            </a:r>
          </a:p>
          <a:p>
            <a:pPr marL="0" indent="0">
              <a:buNone/>
            </a:pPr>
            <a:endParaRPr lang="en-US" dirty="0"/>
          </a:p>
        </p:txBody>
      </p:sp>
    </p:spTree>
    <p:extLst>
      <p:ext uri="{BB962C8B-B14F-4D97-AF65-F5344CB8AC3E}">
        <p14:creationId xmlns:p14="http://schemas.microsoft.com/office/powerpoint/2010/main" val="183476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mn-lt"/>
              </a:rPr>
              <a:t>Results achieved, part 3:</a:t>
            </a:r>
          </a:p>
        </p:txBody>
      </p:sp>
      <p:sp>
        <p:nvSpPr>
          <p:cNvPr id="3" name="Content Placeholder 2"/>
          <p:cNvSpPr>
            <a:spLocks noGrp="1"/>
          </p:cNvSpPr>
          <p:nvPr>
            <p:ph idx="1"/>
          </p:nvPr>
        </p:nvSpPr>
        <p:spPr>
          <a:xfrm>
            <a:off x="1192143" y="2185639"/>
            <a:ext cx="14955977" cy="7069873"/>
          </a:xfrm>
        </p:spPr>
        <p:txBody>
          <a:bodyPr/>
          <a:lstStyle/>
          <a:p>
            <a:pPr>
              <a:lnSpc>
                <a:spcPct val="150000"/>
              </a:lnSpc>
            </a:pPr>
            <a:r>
              <a:rPr lang="en-US" dirty="0"/>
              <a:t>Occlusion</a:t>
            </a:r>
          </a:p>
          <a:p>
            <a:pPr>
              <a:lnSpc>
                <a:spcPct val="150000"/>
              </a:lnSpc>
            </a:pPr>
            <a:endParaRPr lang="en-US" dirty="0"/>
          </a:p>
          <a:p>
            <a:pPr>
              <a:lnSpc>
                <a:spcPct val="150000"/>
              </a:lnSpc>
            </a:pPr>
            <a:endParaRPr lang="en-US" dirty="0"/>
          </a:p>
          <a:p>
            <a:pPr>
              <a:lnSpc>
                <a:spcPct val="150000"/>
              </a:lnSpc>
            </a:pPr>
            <a:r>
              <a:rPr lang="en-US" dirty="0"/>
              <a:t>Esthetics</a:t>
            </a:r>
          </a:p>
          <a:p>
            <a:pPr marL="0" indent="0">
              <a:buNone/>
            </a:pPr>
            <a:endParaRPr lang="en-US" dirty="0"/>
          </a:p>
        </p:txBody>
      </p:sp>
    </p:spTree>
    <p:extLst>
      <p:ext uri="{BB962C8B-B14F-4D97-AF65-F5344CB8AC3E}">
        <p14:creationId xmlns:p14="http://schemas.microsoft.com/office/powerpoint/2010/main" val="2803434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Self-Assessment</a:t>
            </a:r>
          </a:p>
        </p:txBody>
      </p:sp>
      <p:sp>
        <p:nvSpPr>
          <p:cNvPr id="3" name="Content Placeholder 2"/>
          <p:cNvSpPr>
            <a:spLocks noGrp="1"/>
          </p:cNvSpPr>
          <p:nvPr>
            <p:ph idx="1"/>
          </p:nvPr>
        </p:nvSpPr>
        <p:spPr>
          <a:xfrm>
            <a:off x="1192143" y="2698595"/>
            <a:ext cx="14955977" cy="5954751"/>
          </a:xfrm>
        </p:spPr>
        <p:txBody>
          <a:bodyPr/>
          <a:lstStyle/>
          <a:p>
            <a:pPr marL="0" indent="0">
              <a:buNone/>
            </a:pPr>
            <a:endParaRPr lang="en-US" dirty="0"/>
          </a:p>
        </p:txBody>
      </p:sp>
      <p:sp>
        <p:nvSpPr>
          <p:cNvPr id="4" name="TextBox 3"/>
          <p:cNvSpPr txBox="1"/>
          <p:nvPr/>
        </p:nvSpPr>
        <p:spPr>
          <a:xfrm>
            <a:off x="1192143" y="1940312"/>
            <a:ext cx="14955977" cy="461665"/>
          </a:xfrm>
          <a:prstGeom prst="rect">
            <a:avLst/>
          </a:prstGeom>
          <a:noFill/>
        </p:spPr>
        <p:txBody>
          <a:bodyPr wrap="square" rtlCol="0">
            <a:spAutoFit/>
          </a:bodyPr>
          <a:lstStyle/>
          <a:p>
            <a:r>
              <a:rPr lang="en-US" sz="2400" dirty="0"/>
              <a:t>Please describe how your planned treatment went, and if you might change anything in the future because of this.</a:t>
            </a:r>
          </a:p>
        </p:txBody>
      </p:sp>
    </p:spTree>
    <p:extLst>
      <p:ext uri="{BB962C8B-B14F-4D97-AF65-F5344CB8AC3E}">
        <p14:creationId xmlns:p14="http://schemas.microsoft.com/office/powerpoint/2010/main" val="230206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a:xfrm>
            <a:off x="3825962" y="406538"/>
            <a:ext cx="3072092" cy="2835777"/>
          </a:xfrm>
        </p:spPr>
        <p:txBody>
          <a:bodyPr/>
          <a:lstStyle/>
          <a:p>
            <a:endParaRPr lang="fr-FR"/>
          </a:p>
        </p:txBody>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a:xfrm>
            <a:off x="7134085" y="406538"/>
            <a:ext cx="3072092" cy="2835777"/>
          </a:xfrm>
        </p:spPr>
        <p:txBody>
          <a:bodyPr/>
          <a:lstStyle/>
          <a:p>
            <a:endParaRPr lang="fr-FR"/>
          </a:p>
        </p:txBody>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a:xfrm>
            <a:off x="10442204" y="406538"/>
            <a:ext cx="3072092" cy="2835777"/>
          </a:xfrm>
        </p:spPr>
        <p:txBody>
          <a:bodyPr/>
          <a:lstStyle/>
          <a:p>
            <a:endParaRPr lang="fr-FR"/>
          </a:p>
        </p:txBody>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a:xfrm>
            <a:off x="3825962" y="3388688"/>
            <a:ext cx="3072092" cy="2835777"/>
          </a:xfrm>
        </p:spPr>
        <p:txBody>
          <a:bodyPr/>
          <a:lstStyle/>
          <a:p>
            <a:endParaRPr lang="fr-FR"/>
          </a:p>
        </p:txBody>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a:xfrm>
            <a:off x="10442204" y="3388688"/>
            <a:ext cx="3072092" cy="2835777"/>
          </a:xfrm>
        </p:spPr>
        <p:txBody>
          <a:bodyPr/>
          <a:lstStyle/>
          <a:p>
            <a:endParaRPr lang="fr-FR"/>
          </a:p>
        </p:txBody>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a:xfrm>
            <a:off x="10442204" y="6370836"/>
            <a:ext cx="3072092" cy="2835777"/>
          </a:xfrm>
        </p:spPr>
        <p:txBody>
          <a:bodyPr/>
          <a:lstStyle/>
          <a:p>
            <a:endParaRPr lang="fr-FR"/>
          </a:p>
        </p:txBody>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a:xfrm>
            <a:off x="7134084" y="6370836"/>
            <a:ext cx="3072092" cy="2835777"/>
          </a:xfrm>
        </p:spPr>
        <p:txBody>
          <a:bodyPr/>
          <a:lstStyle/>
          <a:p>
            <a:endParaRPr lang="fr-FR"/>
          </a:p>
        </p:txBody>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a:xfrm>
            <a:off x="3825961" y="6370836"/>
            <a:ext cx="3072092" cy="2835777"/>
          </a:xfrm>
        </p:spPr>
        <p:txBody>
          <a:bodyPr/>
          <a:lstStyle/>
          <a:p>
            <a:endParaRPr lang="fr-FR"/>
          </a:p>
        </p:txBody>
      </p:sp>
      <p:sp>
        <p:nvSpPr>
          <p:cNvPr id="11" name="Problem list and treatment objectives"/>
          <p:cNvSpPr txBox="1">
            <a:spLocks/>
          </p:cNvSpPr>
          <p:nvPr/>
        </p:nvSpPr>
        <p:spPr>
          <a:xfrm>
            <a:off x="7134083" y="3824688"/>
            <a:ext cx="2962108" cy="1667553"/>
          </a:xfrm>
          <a:prstGeom prst="rect">
            <a:avLst/>
          </a:prstGeom>
        </p:spPr>
        <p:txBody>
          <a:bodyPr>
            <a:normAutofit fontScale="97500" lnSpcReduction="100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3250" dirty="0">
                <a:latin typeface="+mn-lt"/>
              </a:rPr>
              <a:t>Initial Composite photos</a:t>
            </a:r>
          </a:p>
          <a:p>
            <a:pPr algn="ctr"/>
            <a:r>
              <a:rPr lang="en-US" sz="3250" dirty="0">
                <a:latin typeface="+mn-lt"/>
              </a:rPr>
              <a:t>MM/DD/YYYY</a:t>
            </a:r>
          </a:p>
        </p:txBody>
      </p:sp>
    </p:spTree>
    <p:extLst>
      <p:ext uri="{BB962C8B-B14F-4D97-AF65-F5344CB8AC3E}">
        <p14:creationId xmlns:p14="http://schemas.microsoft.com/office/powerpoint/2010/main" val="2516887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p:txBody>
          <a:bodyPr/>
          <a:lstStyle/>
          <a:p>
            <a:endParaRPr lang="fr-FR"/>
          </a:p>
        </p:txBody>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p:txBody>
          <a:bodyPr/>
          <a:lstStyle/>
          <a:p>
            <a:endParaRPr lang="fr-FR"/>
          </a:p>
        </p:txBody>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p:txBody>
          <a:bodyPr/>
          <a:lstStyle/>
          <a:p>
            <a:endParaRPr lang="fr-FR"/>
          </a:p>
        </p:txBody>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p:txBody>
          <a:bodyPr/>
          <a:lstStyle/>
          <a:p>
            <a:endParaRPr lang="fr-FR"/>
          </a:p>
        </p:txBody>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p:txBody>
          <a:bodyPr/>
          <a:lstStyle/>
          <a:p>
            <a:endParaRPr lang="fr-FR"/>
          </a:p>
        </p:txBody>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p:txBody>
          <a:bodyPr/>
          <a:lstStyle/>
          <a:p>
            <a:endParaRPr lang="fr-FR"/>
          </a:p>
        </p:txBody>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p:txBody>
          <a:bodyPr/>
          <a:lstStyle/>
          <a:p>
            <a:endParaRPr lang="fr-FR"/>
          </a:p>
        </p:txBody>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p:txBody>
          <a:bodyPr/>
          <a:lstStyle/>
          <a:p>
            <a:endParaRPr lang="fr-FR"/>
          </a:p>
        </p:txBody>
      </p:sp>
      <p:sp>
        <p:nvSpPr>
          <p:cNvPr id="11" name="Problem list and treatment objectives"/>
          <p:cNvSpPr txBox="1">
            <a:spLocks/>
          </p:cNvSpPr>
          <p:nvPr/>
        </p:nvSpPr>
        <p:spPr>
          <a:xfrm>
            <a:off x="6636552" y="4068447"/>
            <a:ext cx="3645783" cy="2052435"/>
          </a:xfrm>
          <a:prstGeom prst="rect">
            <a:avLst/>
          </a:prstGeom>
        </p:spPr>
        <p:txBody>
          <a:bodyPr>
            <a:normAutofit fontScale="97500" lnSpcReduction="100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4000" dirty="0">
                <a:latin typeface="+mn-lt"/>
              </a:rPr>
              <a:t>2 year Composite photos</a:t>
            </a:r>
          </a:p>
          <a:p>
            <a:pPr algn="ctr"/>
            <a:r>
              <a:rPr lang="en-US" sz="4000" dirty="0">
                <a:latin typeface="+mn-lt"/>
              </a:rPr>
              <a:t>MM/DD/YYYY</a:t>
            </a:r>
          </a:p>
        </p:txBody>
      </p:sp>
    </p:spTree>
    <p:extLst>
      <p:ext uri="{BB962C8B-B14F-4D97-AF65-F5344CB8AC3E}">
        <p14:creationId xmlns:p14="http://schemas.microsoft.com/office/powerpoint/2010/main" val="509297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504-D008-AE47-AF05-7979F85782A6}"/>
              </a:ext>
            </a:extLst>
          </p:cNvPr>
          <p:cNvSpPr>
            <a:spLocks noGrp="1"/>
          </p:cNvSpPr>
          <p:nvPr>
            <p:ph type="title"/>
          </p:nvPr>
        </p:nvSpPr>
        <p:spPr>
          <a:xfrm>
            <a:off x="1192143" y="519290"/>
            <a:ext cx="14955977" cy="1885245"/>
          </a:xfrm>
        </p:spPr>
        <p:txBody>
          <a:bodyPr>
            <a:normAutofit/>
          </a:bodyPr>
          <a:lstStyle/>
          <a:p>
            <a:r>
              <a:rPr lang="en-US" sz="6000" dirty="0">
                <a:latin typeface="+mn-lt"/>
              </a:rPr>
              <a:t>2 year progress panoramic radiograph (MM/DD/YYYY)</a:t>
            </a:r>
          </a:p>
        </p:txBody>
      </p:sp>
      <p:sp>
        <p:nvSpPr>
          <p:cNvPr id="3" name="Content Placeholder 2">
            <a:extLst>
              <a:ext uri="{FF2B5EF4-FFF2-40B4-BE49-F238E27FC236}">
                <a16:creationId xmlns:a16="http://schemas.microsoft.com/office/drawing/2014/main" id="{28F0F1ED-BAAE-DE4A-B230-869B9AE2D4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43044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p:txBody>
          <a:bodyPr>
            <a:normAutofit/>
          </a:bodyPr>
          <a:lstStyle/>
          <a:p>
            <a:r>
              <a:rPr lang="en-US" sz="6000" dirty="0">
                <a:latin typeface="+mn-lt"/>
              </a:rPr>
              <a:t>2 year progress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0689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8B08-A3CE-C84B-AF16-8D81BB9C8964}"/>
              </a:ext>
            </a:extLst>
          </p:cNvPr>
          <p:cNvSpPr>
            <a:spLocks noGrp="1"/>
          </p:cNvSpPr>
          <p:nvPr>
            <p:ph type="title"/>
          </p:nvPr>
        </p:nvSpPr>
        <p:spPr>
          <a:xfrm>
            <a:off x="756583" y="428977"/>
            <a:ext cx="15827096" cy="1885245"/>
          </a:xfrm>
        </p:spPr>
        <p:txBody>
          <a:bodyPr>
            <a:normAutofit/>
          </a:bodyPr>
          <a:lstStyle/>
          <a:p>
            <a:r>
              <a:rPr lang="en-US" sz="6000" dirty="0">
                <a:latin typeface="+mn-lt"/>
              </a:rPr>
              <a:t>2 year progress cephalogram tracing without radiograph (blue)</a:t>
            </a:r>
          </a:p>
        </p:txBody>
      </p:sp>
      <p:sp>
        <p:nvSpPr>
          <p:cNvPr id="3" name="Content Placeholder 2">
            <a:extLst>
              <a:ext uri="{FF2B5EF4-FFF2-40B4-BE49-F238E27FC236}">
                <a16:creationId xmlns:a16="http://schemas.microsoft.com/office/drawing/2014/main" id="{5CF1BDB9-329B-114F-997E-D3243362425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50387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n-lt"/>
              </a:rPr>
              <a:t>Ceph</a:t>
            </a:r>
            <a:r>
              <a:rPr lang="en-US" dirty="0">
                <a:latin typeface="+mn-lt"/>
              </a:rPr>
              <a:t>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5206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a:effectLst/>
                          <a:latin typeface="Times New Roman" panose="02020603050405020304" pitchFamily="18" charset="0"/>
                          <a:cs typeface="Times New Roman" panose="02020603050405020304" pitchFamily="18" charset="0"/>
                        </a:rPr>
                        <a:t>Tx</a:t>
                      </a:r>
                      <a:r>
                        <a:rPr lang="en-US" sz="2000" b="1" dirty="0">
                          <a:effectLst/>
                          <a:latin typeface="Times New Roman" panose="02020603050405020304" pitchFamily="18" charset="0"/>
                          <a:cs typeface="Times New Roman" panose="02020603050405020304" pitchFamily="18" charset="0"/>
                        </a:rPr>
                        <a:t> 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mm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  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2074872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Maxillomandibular 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a:effectLst/>
                          <a:latin typeface="Times New Roman" panose="02020603050405020304" pitchFamily="18" charset="0"/>
                          <a:cs typeface="Times New Roman" panose="02020603050405020304" pitchFamily="18" charset="0"/>
                        </a:rPr>
                        <a:t>M</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a:t>
                      </a:r>
                      <a:r>
                        <a:rPr lang="en-US" sz="1800" baseline="0" dirty="0">
                          <a:effectLst/>
                          <a:latin typeface="Times New Roman" panose="02020603050405020304" pitchFamily="18" charset="0"/>
                          <a:cs typeface="Times New Roman" panose="02020603050405020304" pitchFamily="18" charset="0"/>
                        </a:rPr>
                        <a:t> </a:t>
                      </a:r>
                      <a:r>
                        <a:rPr lang="en-US" sz="1800" spc="-65"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r>
                        <a:rPr lang="en-US" sz="1800" spc="-70" dirty="0">
                          <a:effectLst/>
                          <a:latin typeface="Times New Roman" panose="02020603050405020304" pitchFamily="18" charset="0"/>
                          <a:cs typeface="Times New Roman" panose="02020603050405020304" pitchFamily="18" charset="0"/>
                        </a:rPr>
                        <a:t> </a:t>
                      </a:r>
                      <a:r>
                        <a:rPr lang="en-US" sz="1800" spc="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spc="-6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spc="-7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40565798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41529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Norms</a:t>
            </a: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25615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42D4-661E-0846-B3C0-FCC9B56B8EE4}"/>
              </a:ext>
            </a:extLst>
          </p:cNvPr>
          <p:cNvSpPr>
            <a:spLocks noGrp="1"/>
          </p:cNvSpPr>
          <p:nvPr>
            <p:ph type="title"/>
          </p:nvPr>
        </p:nvSpPr>
        <p:spPr>
          <a:xfrm>
            <a:off x="1021373" y="540556"/>
            <a:ext cx="15297515" cy="1458366"/>
          </a:xfrm>
        </p:spPr>
        <p:txBody>
          <a:bodyPr>
            <a:normAutofit/>
          </a:bodyPr>
          <a:lstStyle/>
          <a:p>
            <a:r>
              <a:rPr lang="en-US" sz="6000" dirty="0">
                <a:latin typeface="+mn-lt"/>
              </a:rPr>
              <a:t>Treatment progress- 2 years (MM/DD/YYYY)</a:t>
            </a:r>
          </a:p>
        </p:txBody>
      </p:sp>
      <p:sp>
        <p:nvSpPr>
          <p:cNvPr id="3" name="Content Placeholder 2">
            <a:extLst>
              <a:ext uri="{FF2B5EF4-FFF2-40B4-BE49-F238E27FC236}">
                <a16:creationId xmlns:a16="http://schemas.microsoft.com/office/drawing/2014/main" id="{96074478-D364-7C4E-8E73-74E99673FF63}"/>
              </a:ext>
            </a:extLst>
          </p:cNvPr>
          <p:cNvSpPr>
            <a:spLocks noGrp="1"/>
          </p:cNvSpPr>
          <p:nvPr>
            <p:ph idx="1"/>
          </p:nvPr>
        </p:nvSpPr>
        <p:spPr>
          <a:xfrm>
            <a:off x="1192143" y="3530008"/>
            <a:ext cx="14955977" cy="5255005"/>
          </a:xfrm>
        </p:spPr>
        <p:txBody>
          <a:bodyPr/>
          <a:lstStyle/>
          <a:p>
            <a:pPr marL="0" indent="0">
              <a:buNone/>
            </a:pPr>
            <a:r>
              <a:rPr lang="en-US" dirty="0"/>
              <a:t>(Include exact arch wire sequence, timing, and other mechanics used)</a:t>
            </a:r>
          </a:p>
        </p:txBody>
      </p:sp>
      <p:sp>
        <p:nvSpPr>
          <p:cNvPr id="4" name="TextBox 3">
            <a:extLst>
              <a:ext uri="{FF2B5EF4-FFF2-40B4-BE49-F238E27FC236}">
                <a16:creationId xmlns:a16="http://schemas.microsoft.com/office/drawing/2014/main" id="{7D6598B5-4E04-084F-AEBA-511B2940815D}"/>
              </a:ext>
            </a:extLst>
          </p:cNvPr>
          <p:cNvSpPr txBox="1"/>
          <p:nvPr/>
        </p:nvSpPr>
        <p:spPr>
          <a:xfrm>
            <a:off x="1192143" y="1998922"/>
            <a:ext cx="14955977" cy="1384995"/>
          </a:xfrm>
          <a:prstGeom prst="rect">
            <a:avLst/>
          </a:prstGeom>
          <a:noFill/>
        </p:spPr>
        <p:txBody>
          <a:bodyPr wrap="square" rtlCol="0">
            <a:spAutoFit/>
          </a:bodyPr>
          <a:lstStyle/>
          <a:p>
            <a:r>
              <a:rPr lang="en-US" sz="2800" dirty="0"/>
              <a:t>Compare treatment progress relative to the original problem list and the forecasted goals. Discuss treatment response relative to case biomechanics used. Discuss any changes or modifications of treatment that will be needed to attain your original treatment goals.</a:t>
            </a:r>
          </a:p>
        </p:txBody>
      </p:sp>
    </p:spTree>
    <p:extLst>
      <p:ext uri="{BB962C8B-B14F-4D97-AF65-F5344CB8AC3E}">
        <p14:creationId xmlns:p14="http://schemas.microsoft.com/office/powerpoint/2010/main" val="3741282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78EF-77E1-CA44-8B13-0A16142B4E35}"/>
              </a:ext>
            </a:extLst>
          </p:cNvPr>
          <p:cNvSpPr>
            <a:spLocks noGrp="1"/>
          </p:cNvSpPr>
          <p:nvPr>
            <p:ph type="title"/>
          </p:nvPr>
        </p:nvSpPr>
        <p:spPr/>
        <p:txBody>
          <a:bodyPr>
            <a:normAutofit/>
          </a:bodyPr>
          <a:lstStyle/>
          <a:p>
            <a:r>
              <a:rPr lang="en-US" sz="6600" dirty="0">
                <a:latin typeface="+mn-lt"/>
              </a:rPr>
              <a:t>2 year progress results achieved:</a:t>
            </a:r>
            <a:endParaRPr lang="en-US" sz="6600" dirty="0"/>
          </a:p>
        </p:txBody>
      </p:sp>
      <p:sp>
        <p:nvSpPr>
          <p:cNvPr id="3" name="Content Placeholder 2">
            <a:extLst>
              <a:ext uri="{FF2B5EF4-FFF2-40B4-BE49-F238E27FC236}">
                <a16:creationId xmlns:a16="http://schemas.microsoft.com/office/drawing/2014/main" id="{CD2D6AF6-401E-1F40-8798-18674574859B}"/>
              </a:ext>
            </a:extLst>
          </p:cNvPr>
          <p:cNvSpPr>
            <a:spLocks noGrp="1"/>
          </p:cNvSpPr>
          <p:nvPr>
            <p:ph idx="1"/>
          </p:nvPr>
        </p:nvSpPr>
        <p:spPr>
          <a:xfrm>
            <a:off x="1192143" y="1998921"/>
            <a:ext cx="14955977" cy="7122777"/>
          </a:xfrm>
        </p:spPr>
        <p:txBody>
          <a:bodyPr/>
          <a:lstStyle/>
          <a:p>
            <a:pPr>
              <a:lnSpc>
                <a:spcPct val="150000"/>
              </a:lnSpc>
            </a:pPr>
            <a:r>
              <a:rPr lang="en-US" dirty="0"/>
              <a:t>Maxilla</a:t>
            </a:r>
          </a:p>
          <a:p>
            <a:pPr>
              <a:lnSpc>
                <a:spcPct val="150000"/>
              </a:lnSpc>
            </a:pPr>
            <a:endParaRPr lang="en-US" dirty="0"/>
          </a:p>
          <a:p>
            <a:pPr marL="0" indent="0">
              <a:lnSpc>
                <a:spcPct val="150000"/>
              </a:lnSpc>
              <a:buNone/>
            </a:pPr>
            <a:endParaRPr lang="en-US" dirty="0"/>
          </a:p>
          <a:p>
            <a:pPr>
              <a:lnSpc>
                <a:spcPct val="150000"/>
              </a:lnSpc>
            </a:pPr>
            <a:r>
              <a:rPr lang="en-US" dirty="0"/>
              <a:t>Mandible</a:t>
            </a:r>
          </a:p>
        </p:txBody>
      </p:sp>
    </p:spTree>
    <p:extLst>
      <p:ext uri="{BB962C8B-B14F-4D97-AF65-F5344CB8AC3E}">
        <p14:creationId xmlns:p14="http://schemas.microsoft.com/office/powerpoint/2010/main" val="749314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mn-lt"/>
              </a:rPr>
              <a:t>2 year progress results achieved, part 2</a:t>
            </a:r>
            <a:r>
              <a:rPr lang="en-US" sz="6600" dirty="0"/>
              <a:t>:</a:t>
            </a:r>
            <a:endParaRPr lang="en-US" dirty="0"/>
          </a:p>
        </p:txBody>
      </p:sp>
      <p:sp>
        <p:nvSpPr>
          <p:cNvPr id="3" name="Content Placeholder 2"/>
          <p:cNvSpPr>
            <a:spLocks noGrp="1"/>
          </p:cNvSpPr>
          <p:nvPr>
            <p:ph idx="1"/>
          </p:nvPr>
        </p:nvSpPr>
        <p:spPr>
          <a:xfrm>
            <a:off x="1192143" y="2207941"/>
            <a:ext cx="14955977" cy="7114479"/>
          </a:xfrm>
        </p:spPr>
        <p:txBody>
          <a:bodyPr/>
          <a:lstStyle/>
          <a:p>
            <a:pPr>
              <a:lnSpc>
                <a:spcPct val="150000"/>
              </a:lnSpc>
            </a:pPr>
            <a:r>
              <a:rPr lang="en-US" dirty="0"/>
              <a:t>Maxillary dentition</a:t>
            </a:r>
          </a:p>
          <a:p>
            <a:pPr marL="0" indent="0">
              <a:lnSpc>
                <a:spcPct val="150000"/>
              </a:lnSpc>
              <a:buNone/>
            </a:pPr>
            <a:endParaRPr lang="en-US" dirty="0"/>
          </a:p>
          <a:p>
            <a:pPr marL="0" indent="0">
              <a:lnSpc>
                <a:spcPct val="150000"/>
              </a:lnSpc>
              <a:buNone/>
            </a:pPr>
            <a:endParaRPr lang="en-US" dirty="0"/>
          </a:p>
          <a:p>
            <a:pPr>
              <a:lnSpc>
                <a:spcPct val="150000"/>
              </a:lnSpc>
            </a:pPr>
            <a:r>
              <a:rPr lang="en-US" dirty="0"/>
              <a:t>Mandibular dentition</a:t>
            </a:r>
          </a:p>
          <a:p>
            <a:pPr marL="0" indent="0">
              <a:buNone/>
            </a:pPr>
            <a:endParaRPr lang="en-US" dirty="0"/>
          </a:p>
        </p:txBody>
      </p:sp>
    </p:spTree>
    <p:extLst>
      <p:ext uri="{BB962C8B-B14F-4D97-AF65-F5344CB8AC3E}">
        <p14:creationId xmlns:p14="http://schemas.microsoft.com/office/powerpoint/2010/main" val="91965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A686-FD1D-1748-905C-18EFDA3A516A}"/>
              </a:ext>
            </a:extLst>
          </p:cNvPr>
          <p:cNvSpPr>
            <a:spLocks noGrp="1"/>
          </p:cNvSpPr>
          <p:nvPr>
            <p:ph type="title"/>
          </p:nvPr>
        </p:nvSpPr>
        <p:spPr>
          <a:xfrm>
            <a:off x="930885" y="25963"/>
            <a:ext cx="14955977" cy="1885245"/>
          </a:xfrm>
        </p:spPr>
        <p:txBody>
          <a:bodyPr/>
          <a:lstStyle/>
          <a:p>
            <a:r>
              <a:rPr lang="en-US" dirty="0">
                <a:latin typeface="Abadi" panose="020B0604020104020204" pitchFamily="34" charset="0"/>
              </a:rPr>
              <a:t>Panoramic radiograph</a:t>
            </a:r>
            <a:br>
              <a:rPr lang="en-US" dirty="0">
                <a:latin typeface="+mn-lt"/>
              </a:rPr>
            </a:br>
            <a:r>
              <a:rPr lang="en-US" sz="4000" dirty="0">
                <a:latin typeface="Abadi" panose="020B0604020104020204" pitchFamily="34" charset="0"/>
              </a:rPr>
              <a:t>(MM/DD/YYYY)</a:t>
            </a:r>
          </a:p>
        </p:txBody>
      </p:sp>
      <p:sp>
        <p:nvSpPr>
          <p:cNvPr id="3" name="Content Placeholder 2">
            <a:extLst>
              <a:ext uri="{FF2B5EF4-FFF2-40B4-BE49-F238E27FC236}">
                <a16:creationId xmlns:a16="http://schemas.microsoft.com/office/drawing/2014/main" id="{E824BC49-7896-554C-B71B-01FF3DA5BCD7}"/>
              </a:ext>
            </a:extLst>
          </p:cNvPr>
          <p:cNvSpPr>
            <a:spLocks noGrp="1"/>
          </p:cNvSpPr>
          <p:nvPr>
            <p:ph idx="1"/>
          </p:nvPr>
        </p:nvSpPr>
        <p:spPr>
          <a:xfrm>
            <a:off x="1727191" y="5996103"/>
            <a:ext cx="14955977" cy="3237876"/>
          </a:xfrm>
        </p:spPr>
        <p:txBody>
          <a:bodyPr>
            <a:normAutofit/>
          </a:bodyPr>
          <a:lstStyle/>
          <a:p>
            <a:pPr marL="0" indent="0" defTabSz="502412">
              <a:spcBef>
                <a:spcPts val="2700"/>
              </a:spcBef>
              <a:buNone/>
              <a:defRPr sz="2408"/>
            </a:pPr>
            <a:endParaRPr lang="en-US" dirty="0"/>
          </a:p>
          <a:p>
            <a:pPr marL="0" indent="0">
              <a:buNone/>
            </a:pPr>
            <a:endParaRPr lang="en-US" dirty="0"/>
          </a:p>
        </p:txBody>
      </p:sp>
      <p:pic>
        <p:nvPicPr>
          <p:cNvPr id="6" name="Picture 5">
            <a:extLst>
              <a:ext uri="{FF2B5EF4-FFF2-40B4-BE49-F238E27FC236}">
                <a16:creationId xmlns:a16="http://schemas.microsoft.com/office/drawing/2014/main" id="{2D710FF3-BE04-00C3-0453-04D16106E47A}"/>
              </a:ext>
            </a:extLst>
          </p:cNvPr>
          <p:cNvPicPr>
            <a:picLocks noChangeAspect="1"/>
          </p:cNvPicPr>
          <p:nvPr/>
        </p:nvPicPr>
        <p:blipFill>
          <a:blip r:embed="rId2"/>
          <a:stretch>
            <a:fillRect/>
          </a:stretch>
        </p:blipFill>
        <p:spPr>
          <a:xfrm>
            <a:off x="5438702" y="1185942"/>
            <a:ext cx="10553091" cy="4810161"/>
          </a:xfrm>
          <a:prstGeom prst="rect">
            <a:avLst/>
          </a:prstGeom>
        </p:spPr>
      </p:pic>
      <p:sp>
        <p:nvSpPr>
          <p:cNvPr id="4" name="TextBox 3"/>
          <p:cNvSpPr txBox="1"/>
          <p:nvPr/>
        </p:nvSpPr>
        <p:spPr>
          <a:xfrm>
            <a:off x="1538868" y="6222380"/>
            <a:ext cx="15144300" cy="646331"/>
          </a:xfrm>
          <a:prstGeom prst="rect">
            <a:avLst/>
          </a:prstGeom>
          <a:noFill/>
        </p:spPr>
        <p:txBody>
          <a:bodyPr wrap="square" rtlCol="0">
            <a:spAutoFit/>
          </a:bodyPr>
          <a:lstStyle/>
          <a:p>
            <a:r>
              <a:rPr lang="en-US" sz="3600" dirty="0"/>
              <a:t>Please add observations here</a:t>
            </a:r>
            <a:r>
              <a:rPr lang="en-US" dirty="0"/>
              <a:t>:</a:t>
            </a:r>
          </a:p>
        </p:txBody>
      </p:sp>
    </p:spTree>
    <p:extLst>
      <p:ext uri="{BB962C8B-B14F-4D97-AF65-F5344CB8AC3E}">
        <p14:creationId xmlns:p14="http://schemas.microsoft.com/office/powerpoint/2010/main" val="4094794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mn-lt"/>
              </a:rPr>
              <a:t>2 year progress results achieved, part 3:</a:t>
            </a:r>
            <a:endParaRPr lang="en-US" dirty="0">
              <a:latin typeface="+mn-lt"/>
            </a:endParaRPr>
          </a:p>
        </p:txBody>
      </p:sp>
      <p:sp>
        <p:nvSpPr>
          <p:cNvPr id="3" name="Content Placeholder 2"/>
          <p:cNvSpPr>
            <a:spLocks noGrp="1"/>
          </p:cNvSpPr>
          <p:nvPr>
            <p:ph idx="1"/>
          </p:nvPr>
        </p:nvSpPr>
        <p:spPr>
          <a:xfrm>
            <a:off x="1192143" y="2185639"/>
            <a:ext cx="14955977" cy="7136781"/>
          </a:xfrm>
        </p:spPr>
        <p:txBody>
          <a:bodyPr/>
          <a:lstStyle/>
          <a:p>
            <a:pPr>
              <a:lnSpc>
                <a:spcPct val="150000"/>
              </a:lnSpc>
            </a:pPr>
            <a:r>
              <a:rPr lang="en-US" dirty="0"/>
              <a:t>Occlusion</a:t>
            </a:r>
          </a:p>
          <a:p>
            <a:pPr>
              <a:lnSpc>
                <a:spcPct val="150000"/>
              </a:lnSpc>
            </a:pPr>
            <a:endParaRPr lang="en-US" dirty="0"/>
          </a:p>
          <a:p>
            <a:pPr>
              <a:lnSpc>
                <a:spcPct val="150000"/>
              </a:lnSpc>
            </a:pPr>
            <a:endParaRPr lang="en-US" dirty="0"/>
          </a:p>
          <a:p>
            <a:pPr>
              <a:lnSpc>
                <a:spcPct val="150000"/>
              </a:lnSpc>
            </a:pPr>
            <a:r>
              <a:rPr lang="en-US" dirty="0"/>
              <a:t>Esthetics</a:t>
            </a:r>
          </a:p>
          <a:p>
            <a:pPr marL="0" indent="0">
              <a:buNone/>
            </a:pPr>
            <a:endParaRPr lang="en-US" dirty="0"/>
          </a:p>
        </p:txBody>
      </p:sp>
    </p:spTree>
    <p:extLst>
      <p:ext uri="{BB962C8B-B14F-4D97-AF65-F5344CB8AC3E}">
        <p14:creationId xmlns:p14="http://schemas.microsoft.com/office/powerpoint/2010/main" val="3043869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Self-Assessment</a:t>
            </a:r>
          </a:p>
        </p:txBody>
      </p:sp>
      <p:sp>
        <p:nvSpPr>
          <p:cNvPr id="3" name="Content Placeholder 2"/>
          <p:cNvSpPr>
            <a:spLocks noGrp="1"/>
          </p:cNvSpPr>
          <p:nvPr>
            <p:ph idx="1"/>
          </p:nvPr>
        </p:nvSpPr>
        <p:spPr>
          <a:xfrm>
            <a:off x="1192143" y="2698595"/>
            <a:ext cx="14955977" cy="5954751"/>
          </a:xfrm>
        </p:spPr>
        <p:txBody>
          <a:bodyPr/>
          <a:lstStyle/>
          <a:p>
            <a:pPr marL="0" indent="0">
              <a:buNone/>
            </a:pPr>
            <a:endParaRPr lang="en-US" dirty="0"/>
          </a:p>
        </p:txBody>
      </p:sp>
      <p:sp>
        <p:nvSpPr>
          <p:cNvPr id="4" name="TextBox 3"/>
          <p:cNvSpPr txBox="1"/>
          <p:nvPr/>
        </p:nvSpPr>
        <p:spPr>
          <a:xfrm>
            <a:off x="1192143" y="1940312"/>
            <a:ext cx="14955977" cy="461665"/>
          </a:xfrm>
          <a:prstGeom prst="rect">
            <a:avLst/>
          </a:prstGeom>
          <a:noFill/>
        </p:spPr>
        <p:txBody>
          <a:bodyPr wrap="square" rtlCol="0">
            <a:spAutoFit/>
          </a:bodyPr>
          <a:lstStyle/>
          <a:p>
            <a:r>
              <a:rPr lang="en-US" sz="2400" dirty="0"/>
              <a:t>Please describe how your planned treatment went, and if you might change anything in the future because of this.</a:t>
            </a:r>
          </a:p>
        </p:txBody>
      </p:sp>
    </p:spTree>
    <p:extLst>
      <p:ext uri="{BB962C8B-B14F-4D97-AF65-F5344CB8AC3E}">
        <p14:creationId xmlns:p14="http://schemas.microsoft.com/office/powerpoint/2010/main" val="817066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p:txBody>
          <a:bodyPr/>
          <a:lstStyle/>
          <a:p>
            <a:endParaRPr lang="fr-FR"/>
          </a:p>
        </p:txBody>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p:txBody>
          <a:bodyPr/>
          <a:lstStyle/>
          <a:p>
            <a:endParaRPr lang="fr-FR"/>
          </a:p>
        </p:txBody>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p:txBody>
          <a:bodyPr/>
          <a:lstStyle/>
          <a:p>
            <a:endParaRPr lang="fr-FR"/>
          </a:p>
        </p:txBody>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p:txBody>
          <a:bodyPr/>
          <a:lstStyle/>
          <a:p>
            <a:endParaRPr lang="fr-FR"/>
          </a:p>
        </p:txBody>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p:txBody>
          <a:bodyPr/>
          <a:lstStyle/>
          <a:p>
            <a:endParaRPr lang="fr-FR"/>
          </a:p>
        </p:txBody>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p:txBody>
          <a:bodyPr/>
          <a:lstStyle/>
          <a:p>
            <a:endParaRPr lang="fr-FR"/>
          </a:p>
        </p:txBody>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p:txBody>
          <a:bodyPr/>
          <a:lstStyle/>
          <a:p>
            <a:endParaRPr lang="fr-FR"/>
          </a:p>
        </p:txBody>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p:txBody>
          <a:bodyPr/>
          <a:lstStyle/>
          <a:p>
            <a:endParaRPr lang="fr-FR"/>
          </a:p>
        </p:txBody>
      </p:sp>
      <p:sp>
        <p:nvSpPr>
          <p:cNvPr id="11" name="Problem list and treatment objectives"/>
          <p:cNvSpPr txBox="1">
            <a:spLocks/>
          </p:cNvSpPr>
          <p:nvPr/>
        </p:nvSpPr>
        <p:spPr>
          <a:xfrm>
            <a:off x="6636552" y="4068447"/>
            <a:ext cx="3645783" cy="2052435"/>
          </a:xfrm>
          <a:prstGeom prst="rect">
            <a:avLst/>
          </a:prstGeom>
        </p:spPr>
        <p:txBody>
          <a:bodyPr>
            <a:normAutofit fontScale="975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4000" dirty="0">
                <a:latin typeface="+mn-lt"/>
              </a:rPr>
              <a:t>Final Composite photos</a:t>
            </a:r>
          </a:p>
          <a:p>
            <a:pPr algn="ctr"/>
            <a:r>
              <a:rPr lang="en-US" sz="4000" dirty="0">
                <a:latin typeface="+mn-lt"/>
              </a:rPr>
              <a:t>MM/DD/YYYY</a:t>
            </a:r>
          </a:p>
        </p:txBody>
      </p:sp>
    </p:spTree>
    <p:extLst>
      <p:ext uri="{BB962C8B-B14F-4D97-AF65-F5344CB8AC3E}">
        <p14:creationId xmlns:p14="http://schemas.microsoft.com/office/powerpoint/2010/main" val="26918027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504-D008-AE47-AF05-7979F85782A6}"/>
              </a:ext>
            </a:extLst>
          </p:cNvPr>
          <p:cNvSpPr>
            <a:spLocks noGrp="1"/>
          </p:cNvSpPr>
          <p:nvPr>
            <p:ph type="title"/>
          </p:nvPr>
        </p:nvSpPr>
        <p:spPr>
          <a:xfrm>
            <a:off x="1192144" y="519290"/>
            <a:ext cx="15205064" cy="1885245"/>
          </a:xfrm>
        </p:spPr>
        <p:txBody>
          <a:bodyPr/>
          <a:lstStyle/>
          <a:p>
            <a:r>
              <a:rPr lang="en-US" sz="6000" dirty="0">
                <a:latin typeface="+mn-lt"/>
              </a:rPr>
              <a:t>Final panoramic radiograph (date MM/DD/YYYY)</a:t>
            </a:r>
          </a:p>
        </p:txBody>
      </p:sp>
      <p:sp>
        <p:nvSpPr>
          <p:cNvPr id="3" name="Content Placeholder 2">
            <a:extLst>
              <a:ext uri="{FF2B5EF4-FFF2-40B4-BE49-F238E27FC236}">
                <a16:creationId xmlns:a16="http://schemas.microsoft.com/office/drawing/2014/main" id="{28F0F1ED-BAAE-DE4A-B230-869B9AE2D4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19300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p:txBody>
          <a:bodyPr>
            <a:normAutofit/>
          </a:bodyPr>
          <a:lstStyle/>
          <a:p>
            <a:r>
              <a:rPr lang="en-US" sz="6000" dirty="0">
                <a:latin typeface="+mn-lt"/>
              </a:rPr>
              <a:t>Final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35614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8B08-A3CE-C84B-AF16-8D81BB9C8964}"/>
              </a:ext>
            </a:extLst>
          </p:cNvPr>
          <p:cNvSpPr>
            <a:spLocks noGrp="1"/>
          </p:cNvSpPr>
          <p:nvPr>
            <p:ph type="title"/>
          </p:nvPr>
        </p:nvSpPr>
        <p:spPr>
          <a:xfrm>
            <a:off x="756583" y="428977"/>
            <a:ext cx="15827096" cy="1885245"/>
          </a:xfrm>
        </p:spPr>
        <p:txBody>
          <a:bodyPr>
            <a:normAutofit/>
          </a:bodyPr>
          <a:lstStyle/>
          <a:p>
            <a:r>
              <a:rPr lang="en-US" sz="6000" dirty="0">
                <a:latin typeface="+mn-lt"/>
              </a:rPr>
              <a:t>Final cephalogram tracing without radiograph (blue)</a:t>
            </a:r>
          </a:p>
        </p:txBody>
      </p:sp>
      <p:sp>
        <p:nvSpPr>
          <p:cNvPr id="3" name="Content Placeholder 2">
            <a:extLst>
              <a:ext uri="{FF2B5EF4-FFF2-40B4-BE49-F238E27FC236}">
                <a16:creationId xmlns:a16="http://schemas.microsoft.com/office/drawing/2014/main" id="{5CF1BDB9-329B-114F-997E-D3243362425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61638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2229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a:effectLst/>
                          <a:latin typeface="Times New Roman" panose="02020603050405020304" pitchFamily="18" charset="0"/>
                          <a:cs typeface="Times New Roman" panose="02020603050405020304" pitchFamily="18" charset="0"/>
                        </a:rPr>
                        <a:t>Tx</a:t>
                      </a:r>
                      <a:r>
                        <a:rPr lang="en-US" sz="2000" b="1" dirty="0">
                          <a:effectLst/>
                          <a:latin typeface="Times New Roman" panose="02020603050405020304" pitchFamily="18" charset="0"/>
                          <a:cs typeface="Times New Roman" panose="02020603050405020304" pitchFamily="18" charset="0"/>
                        </a:rPr>
                        <a:t> 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mm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  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13665294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Maxillomandibular 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a:effectLst/>
                          <a:latin typeface="Times New Roman" panose="02020603050405020304" pitchFamily="18" charset="0"/>
                          <a:cs typeface="Times New Roman" panose="02020603050405020304" pitchFamily="18" charset="0"/>
                        </a:rPr>
                        <a:t>M</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 ±</a:t>
                      </a:r>
                      <a:r>
                        <a:rPr lang="en-US" sz="1800" baseline="0" dirty="0">
                          <a:effectLst/>
                          <a:latin typeface="Times New Roman" panose="02020603050405020304" pitchFamily="18" charset="0"/>
                          <a:cs typeface="Times New Roman" panose="02020603050405020304" pitchFamily="18" charset="0"/>
                        </a:rPr>
                        <a:t> </a:t>
                      </a:r>
                      <a:r>
                        <a:rPr lang="en-US" sz="1800" spc="-65"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a:t>
                      </a:r>
                      <a:r>
                        <a:rPr lang="en-US" sz="1800" spc="-70" dirty="0">
                          <a:effectLst/>
                          <a:latin typeface="Times New Roman" panose="02020603050405020304" pitchFamily="18" charset="0"/>
                          <a:cs typeface="Times New Roman" panose="02020603050405020304" pitchFamily="18" charset="0"/>
                        </a:rPr>
                        <a:t> </a:t>
                      </a:r>
                      <a:r>
                        <a:rPr lang="en-US" sz="1800" spc="0" baseline="0" dirty="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spc="-6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spc="-7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a:effectLst/>
                          <a:latin typeface="Times New Roman" panose="02020603050405020304" pitchFamily="18" charset="0"/>
                          <a:cs typeface="Times New Roman" panose="02020603050405020304" pitchFamily="18" charset="0"/>
                        </a:rPr>
                        <a:t>M:</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1877640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38754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Norms</a:t>
            </a: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07204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Superimposition of final (red) to initial (black) </a:t>
            </a:r>
            <a:r>
              <a:rPr lang="en-US" dirty="0" err="1">
                <a:latin typeface="+mn-lt"/>
              </a:rPr>
              <a:t>cephalogram</a:t>
            </a:r>
            <a:endParaRPr lang="en-US" dirty="0">
              <a:latin typeface="+mn-l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20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862" y="569627"/>
            <a:ext cx="8669338" cy="1295399"/>
          </a:xfrm>
        </p:spPr>
        <p:txBody>
          <a:bodyPr>
            <a:normAutofit fontScale="90000"/>
          </a:bodyPr>
          <a:lstStyle/>
          <a:p>
            <a:pPr algn="ctr"/>
            <a:r>
              <a:rPr lang="en-US" sz="5400" dirty="0">
                <a:latin typeface="+mn-lt"/>
              </a:rPr>
              <a:t>Growth Status </a:t>
            </a:r>
            <a:r>
              <a:rPr lang="en-US" sz="4400" dirty="0">
                <a:latin typeface="+mn-lt"/>
              </a:rPr>
              <a:t>(if &lt;18 years of age)</a:t>
            </a:r>
          </a:p>
        </p:txBody>
      </p:sp>
      <p:sp>
        <p:nvSpPr>
          <p:cNvPr id="4" name="Text Placeholder 3"/>
          <p:cNvSpPr>
            <a:spLocks noGrp="1"/>
          </p:cNvSpPr>
          <p:nvPr>
            <p:ph type="body" sz="half" idx="1"/>
          </p:nvPr>
        </p:nvSpPr>
        <p:spPr>
          <a:xfrm>
            <a:off x="1515269" y="2404535"/>
            <a:ext cx="5334000" cy="6286500"/>
          </a:xfrm>
        </p:spPr>
        <p:txBody>
          <a:bodyPr>
            <a:normAutofit/>
          </a:bodyPr>
          <a:lstStyle/>
          <a:p>
            <a:r>
              <a:rPr lang="en-US" b="1" dirty="0">
                <a:latin typeface="Times New Roman" panose="02020603050405020304" pitchFamily="18" charset="0"/>
                <a:cs typeface="Times New Roman" panose="02020603050405020304" pitchFamily="18" charset="0"/>
              </a:rPr>
              <a:t>SMI</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CVS</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a:spcAft>
                <a:spcPts val="600"/>
              </a:spcAft>
            </a:pPr>
            <a:r>
              <a:rPr lang="en-US" b="1" dirty="0">
                <a:latin typeface="Times New Roman" panose="02020603050405020304" pitchFamily="18" charset="0"/>
                <a:cs typeface="Times New Roman" panose="02020603050405020304" pitchFamily="18" charset="0"/>
              </a:rPr>
              <a:t>Interpretation:</a:t>
            </a:r>
            <a:endParaRPr lang="en-US" dirty="0">
              <a:latin typeface="Times New Roman" panose="02020603050405020304" pitchFamily="18" charset="0"/>
              <a:cs typeface="Times New Roman" panose="02020603050405020304" pitchFamily="18" charset="0"/>
            </a:endParaRPr>
          </a:p>
        </p:txBody>
      </p:sp>
      <p:pic>
        <p:nvPicPr>
          <p:cNvPr id="5" name="HW.jpg" descr="HW.jpg"/>
          <p:cNvPicPr>
            <a:picLocks noChangeAspect="1"/>
          </p:cNvPicPr>
          <p:nvPr/>
        </p:nvPicPr>
        <p:blipFill>
          <a:blip r:embed="rId2"/>
          <a:srcRect l="13290" t="8960" r="11688" b="1871"/>
          <a:stretch>
            <a:fillRect/>
          </a:stretch>
        </p:blipFill>
        <p:spPr>
          <a:xfrm>
            <a:off x="9502222" y="450415"/>
            <a:ext cx="4066246" cy="4350185"/>
          </a:xfrm>
          <a:prstGeom prst="rect">
            <a:avLst/>
          </a:prstGeom>
          <a:ln w="12700">
            <a:miter lim="400000"/>
          </a:ln>
        </p:spPr>
      </p:pic>
      <p:pic>
        <p:nvPicPr>
          <p:cNvPr id="2" name="Content Placeholder 3">
            <a:extLst>
              <a:ext uri="{FF2B5EF4-FFF2-40B4-BE49-F238E27FC236}">
                <a16:creationId xmlns:a16="http://schemas.microsoft.com/office/drawing/2014/main" id="{2A5CD8F4-5E32-635E-7AE5-BE2CA275E512}"/>
              </a:ext>
            </a:extLst>
          </p:cNvPr>
          <p:cNvPicPr>
            <a:picLocks noChangeAspect="1"/>
          </p:cNvPicPr>
          <p:nvPr/>
        </p:nvPicPr>
        <p:blipFill rotWithShape="1">
          <a:blip r:embed="rId3"/>
          <a:srcRect l="15358" t="64135" r="71969"/>
          <a:stretch/>
        </p:blipFill>
        <p:spPr>
          <a:xfrm>
            <a:off x="11535345" y="5033379"/>
            <a:ext cx="2012299" cy="4269806"/>
          </a:xfrm>
          <a:prstGeom prst="rect">
            <a:avLst/>
          </a:prstGeom>
        </p:spPr>
      </p:pic>
    </p:spTree>
    <p:extLst>
      <p:ext uri="{BB962C8B-B14F-4D97-AF65-F5344CB8AC3E}">
        <p14:creationId xmlns:p14="http://schemas.microsoft.com/office/powerpoint/2010/main" val="411247162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Superimposition of final (red) to progress (blue) </a:t>
            </a:r>
            <a:r>
              <a:rPr lang="en-US" dirty="0" err="1">
                <a:latin typeface="+mn-lt"/>
              </a:rPr>
              <a:t>cephalogram</a:t>
            </a:r>
            <a:endParaRPr lang="en-US" dirty="0">
              <a:latin typeface="+mn-l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10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78EF-77E1-CA44-8B13-0A16142B4E35}"/>
              </a:ext>
            </a:extLst>
          </p:cNvPr>
          <p:cNvSpPr>
            <a:spLocks noGrp="1"/>
          </p:cNvSpPr>
          <p:nvPr>
            <p:ph type="title"/>
          </p:nvPr>
        </p:nvSpPr>
        <p:spPr/>
        <p:txBody>
          <a:bodyPr>
            <a:normAutofit/>
          </a:bodyPr>
          <a:lstStyle/>
          <a:p>
            <a:r>
              <a:rPr lang="en-US" sz="6000" dirty="0">
                <a:latin typeface="+mn-lt"/>
              </a:rPr>
              <a:t>Final results achieved:</a:t>
            </a:r>
            <a:endParaRPr lang="en-US" sz="6000" dirty="0"/>
          </a:p>
        </p:txBody>
      </p:sp>
      <p:sp>
        <p:nvSpPr>
          <p:cNvPr id="3" name="Content Placeholder 2">
            <a:extLst>
              <a:ext uri="{FF2B5EF4-FFF2-40B4-BE49-F238E27FC236}">
                <a16:creationId xmlns:a16="http://schemas.microsoft.com/office/drawing/2014/main" id="{CD2D6AF6-401E-1F40-8798-18674574859B}"/>
              </a:ext>
            </a:extLst>
          </p:cNvPr>
          <p:cNvSpPr>
            <a:spLocks noGrp="1"/>
          </p:cNvSpPr>
          <p:nvPr>
            <p:ph idx="1"/>
          </p:nvPr>
        </p:nvSpPr>
        <p:spPr>
          <a:xfrm>
            <a:off x="1192143" y="1998921"/>
            <a:ext cx="14955977" cy="6786093"/>
          </a:xfrm>
        </p:spPr>
        <p:txBody>
          <a:bodyPr/>
          <a:lstStyle/>
          <a:p>
            <a:pPr>
              <a:lnSpc>
                <a:spcPct val="150000"/>
              </a:lnSpc>
            </a:pPr>
            <a:r>
              <a:rPr lang="en-US" dirty="0"/>
              <a:t>Maxilla</a:t>
            </a:r>
          </a:p>
          <a:p>
            <a:pPr marL="0" indent="0">
              <a:lnSpc>
                <a:spcPct val="150000"/>
              </a:lnSpc>
              <a:buNone/>
            </a:pPr>
            <a:endParaRPr lang="en-US" dirty="0"/>
          </a:p>
          <a:p>
            <a:pPr marL="0" indent="0">
              <a:lnSpc>
                <a:spcPct val="150000"/>
              </a:lnSpc>
              <a:buNone/>
            </a:pPr>
            <a:endParaRPr lang="en-US" dirty="0"/>
          </a:p>
          <a:p>
            <a:pPr>
              <a:lnSpc>
                <a:spcPct val="150000"/>
              </a:lnSpc>
            </a:pPr>
            <a:r>
              <a:rPr lang="en-US" dirty="0"/>
              <a:t>Mandible</a:t>
            </a:r>
          </a:p>
        </p:txBody>
      </p:sp>
    </p:spTree>
    <p:extLst>
      <p:ext uri="{BB962C8B-B14F-4D97-AF65-F5344CB8AC3E}">
        <p14:creationId xmlns:p14="http://schemas.microsoft.com/office/powerpoint/2010/main" val="4037096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Final results achieved, part 2</a:t>
            </a:r>
          </a:p>
        </p:txBody>
      </p:sp>
      <p:sp>
        <p:nvSpPr>
          <p:cNvPr id="3" name="Content Placeholder 2"/>
          <p:cNvSpPr>
            <a:spLocks noGrp="1"/>
          </p:cNvSpPr>
          <p:nvPr>
            <p:ph idx="1"/>
          </p:nvPr>
        </p:nvSpPr>
        <p:spPr>
          <a:xfrm>
            <a:off x="1192143" y="2404535"/>
            <a:ext cx="14955977" cy="6873280"/>
          </a:xfrm>
        </p:spPr>
        <p:txBody>
          <a:bodyPr/>
          <a:lstStyle/>
          <a:p>
            <a:pPr>
              <a:lnSpc>
                <a:spcPct val="150000"/>
              </a:lnSpc>
            </a:pPr>
            <a:r>
              <a:rPr lang="en-US" dirty="0"/>
              <a:t>Maxillary dentition</a:t>
            </a:r>
          </a:p>
          <a:p>
            <a:pPr marL="0" indent="0">
              <a:lnSpc>
                <a:spcPct val="150000"/>
              </a:lnSpc>
              <a:buNone/>
            </a:pPr>
            <a:endParaRPr lang="en-US" dirty="0"/>
          </a:p>
          <a:p>
            <a:pPr>
              <a:lnSpc>
                <a:spcPct val="150000"/>
              </a:lnSpc>
            </a:pPr>
            <a:endParaRPr lang="en-US" dirty="0"/>
          </a:p>
          <a:p>
            <a:pPr>
              <a:lnSpc>
                <a:spcPct val="150000"/>
              </a:lnSpc>
            </a:pPr>
            <a:r>
              <a:rPr lang="en-US" dirty="0"/>
              <a:t>Mandibular dentition</a:t>
            </a:r>
          </a:p>
          <a:p>
            <a:pPr marL="0" indent="0">
              <a:buNone/>
            </a:pPr>
            <a:endParaRPr lang="en-US" dirty="0"/>
          </a:p>
        </p:txBody>
      </p:sp>
    </p:spTree>
    <p:extLst>
      <p:ext uri="{BB962C8B-B14F-4D97-AF65-F5344CB8AC3E}">
        <p14:creationId xmlns:p14="http://schemas.microsoft.com/office/powerpoint/2010/main" val="10769505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Final results achieved, part 3</a:t>
            </a:r>
          </a:p>
        </p:txBody>
      </p:sp>
      <p:sp>
        <p:nvSpPr>
          <p:cNvPr id="3" name="Content Placeholder 2"/>
          <p:cNvSpPr>
            <a:spLocks noGrp="1"/>
          </p:cNvSpPr>
          <p:nvPr>
            <p:ph idx="1"/>
          </p:nvPr>
        </p:nvSpPr>
        <p:spPr/>
        <p:txBody>
          <a:bodyPr/>
          <a:lstStyle/>
          <a:p>
            <a:r>
              <a:rPr lang="en-US" dirty="0"/>
              <a:t>Occlusion</a:t>
            </a:r>
          </a:p>
          <a:p>
            <a:endParaRPr lang="en-US" dirty="0"/>
          </a:p>
          <a:p>
            <a:endParaRPr lang="en-US" dirty="0"/>
          </a:p>
          <a:p>
            <a:endParaRPr lang="en-US" dirty="0"/>
          </a:p>
          <a:p>
            <a:r>
              <a:rPr lang="en-US" dirty="0"/>
              <a:t>Esthetics</a:t>
            </a:r>
          </a:p>
        </p:txBody>
      </p:sp>
    </p:spTree>
    <p:extLst>
      <p:ext uri="{BB962C8B-B14F-4D97-AF65-F5344CB8AC3E}">
        <p14:creationId xmlns:p14="http://schemas.microsoft.com/office/powerpoint/2010/main" val="24042648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Self-Assessment</a:t>
            </a:r>
          </a:p>
        </p:txBody>
      </p:sp>
      <p:sp>
        <p:nvSpPr>
          <p:cNvPr id="3" name="Content Placeholder 2"/>
          <p:cNvSpPr>
            <a:spLocks noGrp="1"/>
          </p:cNvSpPr>
          <p:nvPr>
            <p:ph idx="1"/>
          </p:nvPr>
        </p:nvSpPr>
        <p:spPr>
          <a:xfrm>
            <a:off x="1192143" y="2698595"/>
            <a:ext cx="14955977" cy="5954751"/>
          </a:xfrm>
        </p:spPr>
        <p:txBody>
          <a:bodyPr/>
          <a:lstStyle/>
          <a:p>
            <a:pPr marL="0" indent="0">
              <a:buNone/>
            </a:pPr>
            <a:endParaRPr lang="en-US" dirty="0"/>
          </a:p>
        </p:txBody>
      </p:sp>
      <p:sp>
        <p:nvSpPr>
          <p:cNvPr id="4" name="TextBox 3"/>
          <p:cNvSpPr txBox="1"/>
          <p:nvPr/>
        </p:nvSpPr>
        <p:spPr>
          <a:xfrm>
            <a:off x="1192143" y="1940312"/>
            <a:ext cx="14955977" cy="461665"/>
          </a:xfrm>
          <a:prstGeom prst="rect">
            <a:avLst/>
          </a:prstGeom>
          <a:noFill/>
        </p:spPr>
        <p:txBody>
          <a:bodyPr wrap="square" rtlCol="0">
            <a:spAutoFit/>
          </a:bodyPr>
          <a:lstStyle/>
          <a:p>
            <a:r>
              <a:rPr lang="en-US" sz="2400" dirty="0"/>
              <a:t>Please describe how your planned treatment went, and if you might change anything in the future because of this.</a:t>
            </a:r>
          </a:p>
        </p:txBody>
      </p:sp>
    </p:spTree>
    <p:extLst>
      <p:ext uri="{BB962C8B-B14F-4D97-AF65-F5344CB8AC3E}">
        <p14:creationId xmlns:p14="http://schemas.microsoft.com/office/powerpoint/2010/main" val="150455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a:xfrm>
            <a:off x="1192143" y="519290"/>
            <a:ext cx="14955977" cy="1759215"/>
          </a:xfrm>
        </p:spPr>
        <p:txBody>
          <a:bodyPr>
            <a:normAutofit/>
          </a:bodyPr>
          <a:lstStyle/>
          <a:p>
            <a:r>
              <a:rPr lang="en-US" sz="6000" dirty="0">
                <a:latin typeface="+mn-lt"/>
              </a:rPr>
              <a:t>Initial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00B39B8E-94D1-4D0F-D236-B74F419157AF}"/>
              </a:ext>
            </a:extLst>
          </p:cNvPr>
          <p:cNvPicPr>
            <a:picLocks noChangeAspect="1"/>
          </p:cNvPicPr>
          <p:nvPr/>
        </p:nvPicPr>
        <p:blipFill>
          <a:blip r:embed="rId2"/>
          <a:stretch>
            <a:fillRect/>
          </a:stretch>
        </p:blipFill>
        <p:spPr>
          <a:xfrm>
            <a:off x="3519382" y="1828591"/>
            <a:ext cx="10301497" cy="7724275"/>
          </a:xfrm>
          <a:prstGeom prst="rect">
            <a:avLst/>
          </a:prstGeom>
        </p:spPr>
      </p:pic>
    </p:spTree>
    <p:extLst>
      <p:ext uri="{BB962C8B-B14F-4D97-AF65-F5344CB8AC3E}">
        <p14:creationId xmlns:p14="http://schemas.microsoft.com/office/powerpoint/2010/main" val="396496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08B-D62E-4345-BB50-D95468621F6C}"/>
              </a:ext>
            </a:extLst>
          </p:cNvPr>
          <p:cNvSpPr>
            <a:spLocks noGrp="1"/>
          </p:cNvSpPr>
          <p:nvPr>
            <p:ph type="title"/>
          </p:nvPr>
        </p:nvSpPr>
        <p:spPr>
          <a:xfrm>
            <a:off x="1192143" y="149902"/>
            <a:ext cx="14955977" cy="2254633"/>
          </a:xfrm>
        </p:spPr>
        <p:txBody>
          <a:bodyPr>
            <a:normAutofit/>
          </a:bodyPr>
          <a:lstStyle/>
          <a:p>
            <a:r>
              <a:rPr lang="en-US" sz="6000" dirty="0">
                <a:latin typeface="+mn-lt"/>
              </a:rPr>
              <a:t>Initial cephalogram tracing without radiograph (black)</a:t>
            </a:r>
            <a:endParaRPr lang="en-US" sz="5400" dirty="0">
              <a:latin typeface="+mn-lt"/>
              <a:cs typeface="Calibri" panose="020F0502020204030204" pitchFamily="34"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2925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mn-lt"/>
              </a:rPr>
              <a:t>Ceph</a:t>
            </a:r>
            <a:r>
              <a:rPr lang="en-US" dirty="0">
                <a:latin typeface="+mn-lt"/>
              </a:rPr>
              <a:t>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5206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a:effectLst/>
                          <a:latin typeface="Times New Roman" panose="02020603050405020304" pitchFamily="18" charset="0"/>
                          <a:cs typeface="Times New Roman" panose="02020603050405020304" pitchFamily="18" charset="0"/>
                        </a:rPr>
                        <a:t>Tx</a:t>
                      </a:r>
                      <a:r>
                        <a:rPr lang="en-US" sz="2000" b="1" dirty="0">
                          <a:effectLst/>
                          <a:latin typeface="Times New Roman" panose="02020603050405020304" pitchFamily="18" charset="0"/>
                          <a:cs typeface="Times New Roman" panose="02020603050405020304" pitchFamily="18" charset="0"/>
                        </a:rPr>
                        <a:t> 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194945" marR="0">
                        <a:lnSpc>
                          <a:spcPts val="1005"/>
                        </a:lnSpc>
                        <a:spcBef>
                          <a:spcPts val="35"/>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328930" marR="0">
                        <a:lnSpc>
                          <a:spcPts val="1020"/>
                        </a:lnSpc>
                        <a:spcBef>
                          <a:spcPts val="0"/>
                        </a:spcBef>
                        <a:spcAft>
                          <a:spcPts val="0"/>
                        </a:spcAft>
                      </a:pP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mm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  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r>
                        <a:rPr lang="en-US" sz="2000" spc="-95"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spc="-90" dirty="0">
                          <a:effectLst/>
                          <a:latin typeface="Times New Roman" panose="02020603050405020304" pitchFamily="18" charset="0"/>
                          <a:cs typeface="Times New Roman" panose="02020603050405020304" pitchFamily="18" charset="0"/>
                        </a:rPr>
                        <a:t> </a:t>
                      </a:r>
                      <a:r>
                        <a:rPr lang="en-US" sz="2000" spc="0" baseline="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797778032"/>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EB6992-8B8C-49E8-A22A-EB0C4D82DE32}" vid="{CFAA1413-2367-4F91-98DE-A7349E363921}"/>
    </a:ext>
  </a:ext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22597</TotalTime>
  <Words>3368</Words>
  <Application>Microsoft Macintosh PowerPoint</Application>
  <PresentationFormat>Custom</PresentationFormat>
  <Paragraphs>2421</Paragraphs>
  <Slides>64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Abadi</vt:lpstr>
      <vt:lpstr>Arial</vt:lpstr>
      <vt:lpstr>Calibri</vt:lpstr>
      <vt:lpstr>Calibri Light</vt:lpstr>
      <vt:lpstr>Cambria</vt:lpstr>
      <vt:lpstr>Helvetica Neue</vt:lpstr>
      <vt:lpstr>Times New Roman</vt:lpstr>
      <vt:lpstr>Presentation1</vt:lpstr>
      <vt:lpstr>A Case Report</vt:lpstr>
      <vt:lpstr>Case Summary</vt:lpstr>
      <vt:lpstr>Case Summary Continued</vt:lpstr>
      <vt:lpstr>PowerPoint Presentation</vt:lpstr>
      <vt:lpstr>Panoramic radiograph (MM/DD/YYYY)</vt:lpstr>
      <vt:lpstr>Growth Status (if &lt;18 years of age)</vt:lpstr>
      <vt:lpstr>Initial cephalogram without tracing</vt:lpstr>
      <vt:lpstr>Initial cephalogram tracing without radiograph (black)</vt:lpstr>
      <vt:lpstr>Ceph Analysis</vt:lpstr>
      <vt:lpstr>Ceph Analysis page 2</vt:lpstr>
      <vt:lpstr>Ceph Analysis page 3</vt:lpstr>
      <vt:lpstr>Intraoral scans (in addition to OR instead of casts)</vt:lpstr>
      <vt:lpstr>Diagnosis:</vt:lpstr>
      <vt:lpstr>Diagnosis, part 2:</vt:lpstr>
      <vt:lpstr>Specific Objectives of Treatment</vt:lpstr>
      <vt:lpstr>Specific Objectives of Treatment, part 2:</vt:lpstr>
      <vt:lpstr>Specific Objectives of Treatment, part 3:</vt:lpstr>
      <vt:lpstr>Treatment Plans</vt:lpstr>
      <vt:lpstr>Treatment Plan Chosen</vt:lpstr>
      <vt:lpstr>Alternate Treatment Plan </vt:lpstr>
      <vt:lpstr>PowerPoint Presentation</vt:lpstr>
      <vt:lpstr>Interdisciplinary Management &amp; Documentation</vt:lpstr>
      <vt:lpstr>Mechanics: (give details in order of use as planned)</vt:lpstr>
      <vt:lpstr>Mechanics, part 2:</vt:lpstr>
      <vt:lpstr>PowerPoint Presentation</vt:lpstr>
      <vt:lpstr>PowerPoint Presentation</vt:lpstr>
      <vt:lpstr>PowerPoint Presentation</vt:lpstr>
      <vt:lpstr>1 year progress panoramic radiograph (MM/DD/YYYY)</vt:lpstr>
      <vt:lpstr>1 year progress cephalogram without tracing</vt:lpstr>
      <vt:lpstr>1 year progress cephalogram tracing without radiograph (blue)</vt:lpstr>
      <vt:lpstr>Ceph Analysis</vt:lpstr>
      <vt:lpstr>Ceph Analysis page 2</vt:lpstr>
      <vt:lpstr>Ceph Analysis page 3</vt:lpstr>
      <vt:lpstr>Treatment progress</vt:lpstr>
      <vt:lpstr>Superimposition of progress (blue) to initial (black) cephalogram</vt:lpstr>
      <vt:lpstr>Results achieved:</vt:lpstr>
      <vt:lpstr>Results achieved, part 2:</vt:lpstr>
      <vt:lpstr>Results achieved, part 3:</vt:lpstr>
      <vt:lpstr>Self-Assessment</vt:lpstr>
      <vt:lpstr>PowerPoint Presentation</vt:lpstr>
      <vt:lpstr>2 year progress panoramic radiograph (MM/DD/YYYY)</vt:lpstr>
      <vt:lpstr>2 year progress cephalogram without tracing</vt:lpstr>
      <vt:lpstr>2 year progress cephalogram tracing without radiograph (blue)</vt:lpstr>
      <vt:lpstr>Ceph Analysis</vt:lpstr>
      <vt:lpstr>Ceph Analysis page 2</vt:lpstr>
      <vt:lpstr>Ceph Analysis page 3</vt:lpstr>
      <vt:lpstr>Treatment progress- 2 years (MM/DD/YYYY)</vt:lpstr>
      <vt:lpstr>2 year progress results achieved:</vt:lpstr>
      <vt:lpstr>2 year progress results achieved, part 2:</vt:lpstr>
      <vt:lpstr>2 year progress results achieved, part 3:</vt:lpstr>
      <vt:lpstr>Self-Assessment</vt:lpstr>
      <vt:lpstr>PowerPoint Presentation</vt:lpstr>
      <vt:lpstr>Final panoramic radiograph (date MM/DD/YYYY)</vt:lpstr>
      <vt:lpstr>Final cephalogram without tracing</vt:lpstr>
      <vt:lpstr>Final cephalogram tracing without radiograph (blue)</vt:lpstr>
      <vt:lpstr>Ceph Analysis</vt:lpstr>
      <vt:lpstr>Ceph Analysis page 2</vt:lpstr>
      <vt:lpstr>Ceph Analysis page 3</vt:lpstr>
      <vt:lpstr>Superimposition of final (red) to initial (black) cephalogram</vt:lpstr>
      <vt:lpstr>Superimposition of final (red) to progress (blue) cephalogram</vt:lpstr>
      <vt:lpstr>Final results achieved:</vt:lpstr>
      <vt:lpstr>Final results achieved, part 2</vt:lpstr>
      <vt:lpstr>Final results achieved, part 3</vt:lpstr>
      <vt:lpstr>Self-Assessment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Workup</dc:title>
  <dc:creator>Parsi, Goli</dc:creator>
  <cp:lastModifiedBy>David John De Franco</cp:lastModifiedBy>
  <cp:revision>340</cp:revision>
  <dcterms:modified xsi:type="dcterms:W3CDTF">2026-01-18T18:10:21Z</dcterms:modified>
</cp:coreProperties>
</file>