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notesMasterIdLst>
    <p:notesMasterId r:id="rId65"/>
  </p:notesMasterIdLst>
  <p:sldIdLst>
    <p:sldId id="256" r:id="rId2"/>
    <p:sldId id="309" r:id="rId3"/>
    <p:sldId id="462" r:id="rId4"/>
    <p:sldId id="463" r:id="rId5"/>
    <p:sldId id="420" r:id="rId6"/>
    <p:sldId id="310" r:id="rId7"/>
    <p:sldId id="421" r:id="rId8"/>
    <p:sldId id="422" r:id="rId9"/>
    <p:sldId id="439" r:id="rId10"/>
    <p:sldId id="440" r:id="rId11"/>
    <p:sldId id="461" r:id="rId12"/>
    <p:sldId id="323" r:id="rId13"/>
    <p:sldId id="419" r:id="rId14"/>
    <p:sldId id="485" r:id="rId15"/>
    <p:sldId id="427" r:id="rId16"/>
    <p:sldId id="442" r:id="rId17"/>
    <p:sldId id="473" r:id="rId18"/>
    <p:sldId id="418" r:id="rId19"/>
    <p:sldId id="275" r:id="rId20"/>
    <p:sldId id="401" r:id="rId21"/>
    <p:sldId id="430" r:id="rId22"/>
    <p:sldId id="472" r:id="rId23"/>
    <p:sldId id="429" r:id="rId24"/>
    <p:sldId id="471" r:id="rId25"/>
    <p:sldId id="441" r:id="rId26"/>
    <p:sldId id="446" r:id="rId27"/>
    <p:sldId id="435" r:id="rId28"/>
    <p:sldId id="437" r:id="rId29"/>
    <p:sldId id="436" r:id="rId30"/>
    <p:sldId id="476" r:id="rId31"/>
    <p:sldId id="477" r:id="rId32"/>
    <p:sldId id="478" r:id="rId33"/>
    <p:sldId id="431" r:id="rId34"/>
    <p:sldId id="443" r:id="rId35"/>
    <p:sldId id="432" r:id="rId36"/>
    <p:sldId id="469" r:id="rId37"/>
    <p:sldId id="470" r:id="rId38"/>
    <p:sldId id="464" r:id="rId39"/>
    <p:sldId id="445" r:id="rId40"/>
    <p:sldId id="449" r:id="rId41"/>
    <p:sldId id="450" r:id="rId42"/>
    <p:sldId id="451" r:id="rId43"/>
    <p:sldId id="479" r:id="rId44"/>
    <p:sldId id="480" r:id="rId45"/>
    <p:sldId id="481" r:id="rId46"/>
    <p:sldId id="452" r:id="rId47"/>
    <p:sldId id="453" r:id="rId48"/>
    <p:sldId id="467" r:id="rId49"/>
    <p:sldId id="468" r:id="rId50"/>
    <p:sldId id="475" r:id="rId51"/>
    <p:sldId id="448" r:id="rId52"/>
    <p:sldId id="455" r:id="rId53"/>
    <p:sldId id="456" r:id="rId54"/>
    <p:sldId id="457" r:id="rId55"/>
    <p:sldId id="482" r:id="rId56"/>
    <p:sldId id="483" r:id="rId57"/>
    <p:sldId id="484" r:id="rId58"/>
    <p:sldId id="454" r:id="rId59"/>
    <p:sldId id="460" r:id="rId60"/>
    <p:sldId id="459" r:id="rId61"/>
    <p:sldId id="465" r:id="rId62"/>
    <p:sldId id="466" r:id="rId63"/>
    <p:sldId id="474" r:id="rId64"/>
  </p:sldIdLst>
  <p:sldSz cx="17340263"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5462" userDrawn="1">
          <p15:clr>
            <a:srgbClr val="A4A3A4"/>
          </p15:clr>
        </p15:guide>
        <p15:guide id="4" pos="686" userDrawn="1">
          <p15:clr>
            <a:srgbClr val="A4A3A4"/>
          </p15:clr>
        </p15:guide>
        <p15:guide id="5" pos="2294" userDrawn="1">
          <p15:clr>
            <a:srgbClr val="A4A3A4"/>
          </p15:clr>
        </p15:guide>
        <p15:guide id="6" orient="horz" pos="3072" userDrawn="1">
          <p15:clr>
            <a:srgbClr val="A4A3A4"/>
          </p15:clr>
        </p15:guide>
        <p15:guide id="7" pos="8198" userDrawn="1">
          <p15:clr>
            <a:srgbClr val="A4A3A4"/>
          </p15:clr>
        </p15:guide>
        <p15:guide id="8" pos="10214" userDrawn="1">
          <p15:clr>
            <a:srgbClr val="A4A3A4"/>
          </p15:clr>
        </p15:guide>
        <p15:guide id="9" pos="63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79008" autoAdjust="0"/>
  </p:normalViewPr>
  <p:slideViewPr>
    <p:cSldViewPr snapToGrid="0">
      <p:cViewPr varScale="1">
        <p:scale>
          <a:sx n="62" d="100"/>
          <a:sy n="62" d="100"/>
        </p:scale>
        <p:origin x="1512" y="192"/>
      </p:cViewPr>
      <p:guideLst>
        <p:guide orient="horz" pos="864"/>
        <p:guide pos="5462"/>
        <p:guide pos="686"/>
        <p:guide pos="2294"/>
        <p:guide orient="horz" pos="3072"/>
        <p:guide pos="8198"/>
        <p:guide pos="10214"/>
        <p:guide pos="6326"/>
      </p:guideLst>
    </p:cSldViewPr>
  </p:slideViewPr>
  <p:notesTextViewPr>
    <p:cViewPr>
      <p:scale>
        <a:sx n="1" d="1"/>
        <a:sy n="1" d="1"/>
      </p:scale>
      <p:origin x="0" y="0"/>
    </p:cViewPr>
  </p:notesTextViewPr>
  <p:sorterViewPr>
    <p:cViewPr varScale="1">
      <p:scale>
        <a:sx n="200" d="100"/>
        <a:sy n="200" d="100"/>
      </p:scale>
      <p:origin x="0" y="-220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38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432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106766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81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121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103152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04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89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284844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18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228740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7F79B3-6C34-C6B2-197B-CC56658D8277}"/>
              </a:ext>
            </a:extLst>
          </p:cNvPr>
          <p:cNvSpPr>
            <a:spLocks noGrp="1" noChangeAspect="1"/>
          </p:cNvSpPr>
          <p:nvPr>
            <p:ph type="pic" sz="quarter" idx="13" hasCustomPrompt="1"/>
          </p:nvPr>
        </p:nvSpPr>
        <p:spPr>
          <a:xfrm>
            <a:off x="2564894" y="801883"/>
            <a:ext cx="3781152" cy="2835777"/>
          </a:xfrm>
        </p:spPr>
        <p:txBody>
          <a:bodyPr/>
          <a:lstStyle>
            <a:lvl1pPr>
              <a:defRPr/>
            </a:lvl1pPr>
          </a:lstStyle>
          <a:p>
            <a:r>
              <a:rPr lang="en-US" dirty="0"/>
              <a:t>Profile</a:t>
            </a:r>
          </a:p>
        </p:txBody>
      </p:sp>
      <p:sp>
        <p:nvSpPr>
          <p:cNvPr id="19" name="Picture Placeholder 7">
            <a:extLst>
              <a:ext uri="{FF2B5EF4-FFF2-40B4-BE49-F238E27FC236}">
                <a16:creationId xmlns:a16="http://schemas.microsoft.com/office/drawing/2014/main" id="{A2A69CF2-5201-E9EC-21B1-0268B5F2605E}"/>
              </a:ext>
            </a:extLst>
          </p:cNvPr>
          <p:cNvSpPr>
            <a:spLocks noGrp="1" noChangeAspect="1"/>
          </p:cNvSpPr>
          <p:nvPr>
            <p:ph type="pic" sz="quarter" idx="17" hasCustomPrompt="1"/>
          </p:nvPr>
        </p:nvSpPr>
        <p:spPr>
          <a:xfrm>
            <a:off x="6636554" y="801883"/>
            <a:ext cx="3781152" cy="2835777"/>
          </a:xfrm>
        </p:spPr>
        <p:txBody>
          <a:bodyPr/>
          <a:lstStyle>
            <a:lvl1pPr>
              <a:defRPr/>
            </a:lvl1pPr>
          </a:lstStyle>
          <a:p>
            <a:r>
              <a:rPr lang="en-US" dirty="0"/>
              <a:t>Frontal</a:t>
            </a:r>
          </a:p>
        </p:txBody>
      </p:sp>
      <p:sp>
        <p:nvSpPr>
          <p:cNvPr id="20" name="Picture Placeholder 7">
            <a:extLst>
              <a:ext uri="{FF2B5EF4-FFF2-40B4-BE49-F238E27FC236}">
                <a16:creationId xmlns:a16="http://schemas.microsoft.com/office/drawing/2014/main" id="{E1A56691-29DD-4B53-7199-78C4C40D5046}"/>
              </a:ext>
            </a:extLst>
          </p:cNvPr>
          <p:cNvSpPr>
            <a:spLocks noGrp="1" noChangeAspect="1"/>
          </p:cNvSpPr>
          <p:nvPr>
            <p:ph type="pic" sz="quarter" idx="18" hasCustomPrompt="1"/>
          </p:nvPr>
        </p:nvSpPr>
        <p:spPr>
          <a:xfrm>
            <a:off x="10708210" y="801883"/>
            <a:ext cx="3781152" cy="2835777"/>
          </a:xfrm>
        </p:spPr>
        <p:txBody>
          <a:bodyPr/>
          <a:lstStyle>
            <a:lvl1pPr>
              <a:defRPr/>
            </a:lvl1pPr>
          </a:lstStyle>
          <a:p>
            <a:r>
              <a:rPr lang="en-US" dirty="0"/>
              <a:t>Frontal Smile</a:t>
            </a:r>
          </a:p>
        </p:txBody>
      </p:sp>
      <p:sp>
        <p:nvSpPr>
          <p:cNvPr id="21" name="Picture Placeholder 7">
            <a:extLst>
              <a:ext uri="{FF2B5EF4-FFF2-40B4-BE49-F238E27FC236}">
                <a16:creationId xmlns:a16="http://schemas.microsoft.com/office/drawing/2014/main" id="{DCE3AD1A-AE98-8D6C-4455-3D3975EDE33D}"/>
              </a:ext>
            </a:extLst>
          </p:cNvPr>
          <p:cNvSpPr>
            <a:spLocks noGrp="1" noChangeAspect="1"/>
          </p:cNvSpPr>
          <p:nvPr>
            <p:ph type="pic" sz="quarter" idx="19" hasCustomPrompt="1"/>
          </p:nvPr>
        </p:nvSpPr>
        <p:spPr>
          <a:xfrm>
            <a:off x="2564894" y="3784032"/>
            <a:ext cx="3781152" cy="2835777"/>
          </a:xfrm>
        </p:spPr>
        <p:txBody>
          <a:bodyPr/>
          <a:lstStyle>
            <a:lvl1pPr>
              <a:defRPr/>
            </a:lvl1pPr>
          </a:lstStyle>
          <a:p>
            <a:r>
              <a:rPr lang="en-US" dirty="0"/>
              <a:t>Upper Occlusal</a:t>
            </a:r>
          </a:p>
        </p:txBody>
      </p:sp>
      <p:sp>
        <p:nvSpPr>
          <p:cNvPr id="22" name="Picture Placeholder 7">
            <a:extLst>
              <a:ext uri="{FF2B5EF4-FFF2-40B4-BE49-F238E27FC236}">
                <a16:creationId xmlns:a16="http://schemas.microsoft.com/office/drawing/2014/main" id="{701188D2-7220-D564-7DBD-BF2C5BFC5DC7}"/>
              </a:ext>
            </a:extLst>
          </p:cNvPr>
          <p:cNvSpPr>
            <a:spLocks noGrp="1" noChangeAspect="1"/>
          </p:cNvSpPr>
          <p:nvPr>
            <p:ph type="pic" sz="quarter" idx="20" hasCustomPrompt="1"/>
          </p:nvPr>
        </p:nvSpPr>
        <p:spPr>
          <a:xfrm>
            <a:off x="10708210" y="3784032"/>
            <a:ext cx="3781152" cy="2835777"/>
          </a:xfrm>
        </p:spPr>
        <p:txBody>
          <a:bodyPr/>
          <a:lstStyle>
            <a:lvl1pPr>
              <a:defRPr/>
            </a:lvl1pPr>
          </a:lstStyle>
          <a:p>
            <a:r>
              <a:rPr lang="en-US" dirty="0"/>
              <a:t>Lower Occlusal</a:t>
            </a:r>
          </a:p>
        </p:txBody>
      </p:sp>
      <p:sp>
        <p:nvSpPr>
          <p:cNvPr id="23" name="Picture Placeholder 7">
            <a:extLst>
              <a:ext uri="{FF2B5EF4-FFF2-40B4-BE49-F238E27FC236}">
                <a16:creationId xmlns:a16="http://schemas.microsoft.com/office/drawing/2014/main" id="{FE92591C-983D-76BD-4DDE-7CF2FDC4024B}"/>
              </a:ext>
            </a:extLst>
          </p:cNvPr>
          <p:cNvSpPr>
            <a:spLocks noGrp="1" noChangeAspect="1"/>
          </p:cNvSpPr>
          <p:nvPr>
            <p:ph type="pic" sz="quarter" idx="21" hasCustomPrompt="1"/>
          </p:nvPr>
        </p:nvSpPr>
        <p:spPr>
          <a:xfrm>
            <a:off x="10708209" y="6766180"/>
            <a:ext cx="3781152" cy="2835777"/>
          </a:xfrm>
        </p:spPr>
        <p:txBody>
          <a:bodyPr/>
          <a:lstStyle>
            <a:lvl1pPr>
              <a:defRPr/>
            </a:lvl1pPr>
          </a:lstStyle>
          <a:p>
            <a:r>
              <a:rPr lang="en-US" dirty="0"/>
              <a:t>IO Left</a:t>
            </a:r>
          </a:p>
        </p:txBody>
      </p:sp>
      <p:sp>
        <p:nvSpPr>
          <p:cNvPr id="24" name="Picture Placeholder 7">
            <a:extLst>
              <a:ext uri="{FF2B5EF4-FFF2-40B4-BE49-F238E27FC236}">
                <a16:creationId xmlns:a16="http://schemas.microsoft.com/office/drawing/2014/main" id="{33E13555-D97A-AE79-2717-24545EAED96C}"/>
              </a:ext>
            </a:extLst>
          </p:cNvPr>
          <p:cNvSpPr>
            <a:spLocks noGrp="1" noChangeAspect="1"/>
          </p:cNvSpPr>
          <p:nvPr>
            <p:ph type="pic" sz="quarter" idx="22" hasCustomPrompt="1"/>
          </p:nvPr>
        </p:nvSpPr>
        <p:spPr>
          <a:xfrm>
            <a:off x="6636552" y="6766180"/>
            <a:ext cx="3781152" cy="2835777"/>
          </a:xfrm>
        </p:spPr>
        <p:txBody>
          <a:bodyPr/>
          <a:lstStyle>
            <a:lvl1pPr>
              <a:defRPr/>
            </a:lvl1pPr>
          </a:lstStyle>
          <a:p>
            <a:r>
              <a:rPr lang="en-US" dirty="0"/>
              <a:t>IO Frontal</a:t>
            </a:r>
          </a:p>
        </p:txBody>
      </p:sp>
      <p:sp>
        <p:nvSpPr>
          <p:cNvPr id="25" name="Picture Placeholder 7">
            <a:extLst>
              <a:ext uri="{FF2B5EF4-FFF2-40B4-BE49-F238E27FC236}">
                <a16:creationId xmlns:a16="http://schemas.microsoft.com/office/drawing/2014/main" id="{7728EBF0-262A-F1F4-6363-04210162075E}"/>
              </a:ext>
            </a:extLst>
          </p:cNvPr>
          <p:cNvSpPr>
            <a:spLocks noGrp="1" noChangeAspect="1"/>
          </p:cNvSpPr>
          <p:nvPr>
            <p:ph type="pic" sz="quarter" idx="23" hasCustomPrompt="1"/>
          </p:nvPr>
        </p:nvSpPr>
        <p:spPr>
          <a:xfrm>
            <a:off x="2564893" y="6766180"/>
            <a:ext cx="3781152" cy="2835777"/>
          </a:xfrm>
        </p:spPr>
        <p:txBody>
          <a:bodyPr/>
          <a:lstStyle>
            <a:lvl1pPr>
              <a:defRPr/>
            </a:lvl1pPr>
          </a:lstStyle>
          <a:p>
            <a:r>
              <a:rPr lang="en-US" dirty="0"/>
              <a:t>IO Right</a:t>
            </a:r>
          </a:p>
        </p:txBody>
      </p:sp>
    </p:spTree>
    <p:extLst>
      <p:ext uri="{BB962C8B-B14F-4D97-AF65-F5344CB8AC3E}">
        <p14:creationId xmlns:p14="http://schemas.microsoft.com/office/powerpoint/2010/main" val="220978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7237D-E8D2-49A1-949E-77A331A3C34D}"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‹n°›</a:t>
            </a:fld>
            <a:endParaRPr lang="en-US"/>
          </a:p>
        </p:txBody>
      </p:sp>
    </p:spTree>
    <p:extLst>
      <p:ext uri="{BB962C8B-B14F-4D97-AF65-F5344CB8AC3E}">
        <p14:creationId xmlns:p14="http://schemas.microsoft.com/office/powerpoint/2010/main" val="360234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8958007" y="2590800"/>
            <a:ext cx="7112217"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39" y="2590800"/>
            <a:ext cx="7112217"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59640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194403" y="3562773"/>
            <a:ext cx="7335743"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778508" y="3562773"/>
            <a:ext cx="7371870"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7237D-E8D2-49A1-949E-77A331A3C34D}" type="datetimeFigureOut">
              <a:rPr lang="en-US" smtClean="0"/>
              <a:t>8/30/24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‹n°›</a:t>
            </a:fld>
            <a:endParaRPr lang="en-US"/>
          </a:p>
        </p:txBody>
      </p:sp>
    </p:spTree>
    <p:extLst>
      <p:ext uri="{BB962C8B-B14F-4D97-AF65-F5344CB8AC3E}">
        <p14:creationId xmlns:p14="http://schemas.microsoft.com/office/powerpoint/2010/main" val="267735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7237D-E8D2-49A1-949E-77A331A3C34D}"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‹n°›</a:t>
            </a:fld>
            <a:endParaRPr lang="en-US"/>
          </a:p>
        </p:txBody>
      </p:sp>
    </p:spTree>
    <p:extLst>
      <p:ext uri="{BB962C8B-B14F-4D97-AF65-F5344CB8AC3E}">
        <p14:creationId xmlns:p14="http://schemas.microsoft.com/office/powerpoint/2010/main" val="33828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7237D-E8D2-49A1-949E-77A331A3C34D}" type="datetimeFigureOut">
              <a:rPr lang="en-US" smtClean="0"/>
              <a:t>8/30/24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‹n°›</a:t>
            </a:fld>
            <a:endParaRPr lang="en-US"/>
          </a:p>
        </p:txBody>
      </p:sp>
    </p:spTree>
    <p:extLst>
      <p:ext uri="{BB962C8B-B14F-4D97-AF65-F5344CB8AC3E}">
        <p14:creationId xmlns:p14="http://schemas.microsoft.com/office/powerpoint/2010/main" val="2985756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32791-D6F9-1543-9E98-766E16671307}"/>
              </a:ext>
            </a:extLst>
          </p:cNvPr>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02489-4162-A6C5-139D-B2E9367EFF22}"/>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E170-63B6-671B-DBF2-C1991620E0E1}"/>
              </a:ext>
            </a:extLst>
          </p:cNvPr>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ED87237D-E8D2-49A1-949E-77A331A3C34D}" type="datetimeFigureOut">
              <a:rPr lang="en-US" smtClean="0"/>
              <a:t>8/30/24</a:t>
            </a:fld>
            <a:endParaRPr lang="en-US"/>
          </a:p>
        </p:txBody>
      </p:sp>
      <p:sp>
        <p:nvSpPr>
          <p:cNvPr id="5" name="Footer Placeholder 4">
            <a:extLst>
              <a:ext uri="{FF2B5EF4-FFF2-40B4-BE49-F238E27FC236}">
                <a16:creationId xmlns:a16="http://schemas.microsoft.com/office/drawing/2014/main" id="{B4FB51DB-C639-535B-17DC-F760B3DFDB5B}"/>
              </a:ext>
            </a:extLst>
          </p:cNvPr>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F13022-BF29-7F38-609A-913F989EC079}"/>
              </a:ext>
            </a:extLst>
          </p:cNvPr>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en-US" smtClean="0"/>
              <a:t>‹n°›</a:t>
            </a:fld>
            <a:endParaRPr lang="en-US"/>
          </a:p>
        </p:txBody>
      </p:sp>
    </p:spTree>
    <p:extLst>
      <p:ext uri="{BB962C8B-B14F-4D97-AF65-F5344CB8AC3E}">
        <p14:creationId xmlns:p14="http://schemas.microsoft.com/office/powerpoint/2010/main" val="2865579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 Workup"/>
          <p:cNvSpPr txBox="1">
            <a:spLocks noGrp="1"/>
          </p:cNvSpPr>
          <p:nvPr>
            <p:ph type="ctrTitle"/>
          </p:nvPr>
        </p:nvSpPr>
        <p:spPr>
          <a:xfrm>
            <a:off x="2166739" y="1244600"/>
            <a:ext cx="13005197" cy="1346200"/>
          </a:xfrm>
          <a:prstGeom prst="rect">
            <a:avLst/>
          </a:prstGeom>
        </p:spPr>
        <p:txBody>
          <a:bodyPr/>
          <a:lstStyle/>
          <a:p>
            <a:r>
              <a:rPr lang="en-US" dirty="0">
                <a:latin typeface="+mn-lt"/>
              </a:rPr>
              <a:t>A </a:t>
            </a:r>
            <a:r>
              <a:rPr dirty="0">
                <a:latin typeface="+mn-lt"/>
              </a:rPr>
              <a:t>Case </a:t>
            </a:r>
            <a:r>
              <a:rPr lang="en-US" dirty="0">
                <a:latin typeface="+mn-lt"/>
              </a:rPr>
              <a:t>Report</a:t>
            </a:r>
            <a:endParaRPr dirty="0">
              <a:latin typeface="+mn-lt"/>
            </a:endParaRPr>
          </a:p>
        </p:txBody>
      </p:sp>
      <p:sp>
        <p:nvSpPr>
          <p:cNvPr id="120" name="Boston University…"/>
          <p:cNvSpPr txBox="1">
            <a:spLocks noGrp="1"/>
          </p:cNvSpPr>
          <p:nvPr>
            <p:ph type="subTitle" idx="1"/>
          </p:nvPr>
        </p:nvSpPr>
        <p:spPr>
          <a:xfrm>
            <a:off x="2166737" y="3155151"/>
            <a:ext cx="13005197" cy="1926731"/>
          </a:xfrm>
          <a:prstGeom prst="rect">
            <a:avLst/>
          </a:prstGeom>
        </p:spPr>
        <p:txBody>
          <a:bodyPr>
            <a:normAutofit/>
          </a:bodyPr>
          <a:lstStyle/>
          <a:p>
            <a:pPr defTabSz="537463">
              <a:defRPr sz="3404"/>
            </a:pPr>
            <a:r>
              <a:rPr lang="en-US" sz="3200" b="1" dirty="0">
                <a:latin typeface="Times New Roman" panose="02020603050405020304" pitchFamily="18" charset="0"/>
                <a:cs typeface="Times New Roman" panose="02020603050405020304" pitchFamily="18" charset="0"/>
              </a:rPr>
              <a:t>In partial fulfillment</a:t>
            </a:r>
          </a:p>
          <a:p>
            <a:pPr defTabSz="537463">
              <a:defRPr sz="3404"/>
            </a:pPr>
            <a:r>
              <a:rPr lang="en-US" sz="3200" b="1" dirty="0">
                <a:latin typeface="Times New Roman" panose="02020603050405020304" pitchFamily="18" charset="0"/>
                <a:cs typeface="Times New Roman" panose="02020603050405020304" pitchFamily="18" charset="0"/>
              </a:rPr>
              <a:t>of the requirements for membership</a:t>
            </a:r>
            <a:endParaRPr sz="3200" b="1" dirty="0">
              <a:latin typeface="Times New Roman" panose="02020603050405020304" pitchFamily="18" charset="0"/>
              <a:cs typeface="Times New Roman" panose="02020603050405020304" pitchFamily="18" charset="0"/>
            </a:endParaRPr>
          </a:p>
          <a:p>
            <a:pPr defTabSz="537463">
              <a:defRPr sz="3404"/>
            </a:pPr>
            <a:r>
              <a:rPr lang="en-US" sz="3200" b="1" dirty="0">
                <a:latin typeface="Times New Roman" panose="02020603050405020304" pitchFamily="18" charset="0"/>
                <a:cs typeface="Times New Roman" panose="02020603050405020304" pitchFamily="18" charset="0"/>
              </a:rPr>
              <a:t>For the Eastern Component, the E. H. Angle Society of Orthodontists</a:t>
            </a:r>
            <a:endParaRPr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flipH="1">
            <a:off x="4631962" y="6639579"/>
            <a:ext cx="6130976" cy="523220"/>
          </a:xfrm>
          <a:prstGeom prst="rect">
            <a:avLst/>
          </a:prstGeom>
          <a:noFill/>
        </p:spPr>
        <p:txBody>
          <a:bodyPr wrap="square" rtlCol="0">
            <a:spAutoFit/>
          </a:bodyPr>
          <a:lstStyle/>
          <a:p>
            <a:pPr algn="ctr"/>
            <a:r>
              <a:rPr lang="en-US" sz="2800" dirty="0"/>
              <a:t>     </a:t>
            </a:r>
            <a:r>
              <a:rPr lang="en-US" sz="2800" b="1" dirty="0"/>
              <a:t>Patient</a:t>
            </a:r>
            <a:r>
              <a:rPr lang="en-US" sz="2800" b="1" i="1" dirty="0"/>
              <a:t> </a:t>
            </a:r>
            <a:r>
              <a:rPr lang="en-US" sz="2800" b="1" dirty="0"/>
              <a:t>Name</a:t>
            </a:r>
            <a:r>
              <a:rPr lang="en-US" sz="2800" b="1" i="1" dirty="0"/>
              <a:t>:   </a:t>
            </a:r>
            <a:r>
              <a:rPr lang="en-US" sz="2800" i="1" dirty="0"/>
              <a:t>	</a:t>
            </a:r>
          </a:p>
        </p:txBody>
      </p:sp>
      <p:sp>
        <p:nvSpPr>
          <p:cNvPr id="3" name="TextBox 2">
            <a:extLst>
              <a:ext uri="{FF2B5EF4-FFF2-40B4-BE49-F238E27FC236}">
                <a16:creationId xmlns:a16="http://schemas.microsoft.com/office/drawing/2014/main" id="{D1FFD445-D595-604C-AB38-217FB7A341F2}"/>
              </a:ext>
            </a:extLst>
          </p:cNvPr>
          <p:cNvSpPr txBox="1"/>
          <p:nvPr/>
        </p:nvSpPr>
        <p:spPr>
          <a:xfrm>
            <a:off x="6216067" y="5646233"/>
            <a:ext cx="4906536" cy="523220"/>
          </a:xfrm>
          <a:prstGeom prst="rect">
            <a:avLst/>
          </a:prstGeom>
          <a:noFill/>
        </p:spPr>
        <p:txBody>
          <a:bodyPr wrap="square" rtlCol="0">
            <a:spAutoFit/>
          </a:bodyPr>
          <a:lstStyle/>
          <a:p>
            <a:r>
              <a:rPr lang="en-US" sz="2800" b="1" dirty="0"/>
              <a:t>Affiliate Name:</a:t>
            </a:r>
            <a:endParaRPr lang="en-US" b="1" dirty="0"/>
          </a:p>
        </p:txBody>
      </p:sp>
      <p:sp>
        <p:nvSpPr>
          <p:cNvPr id="4" name="TextBox 3">
            <a:extLst>
              <a:ext uri="{FF2B5EF4-FFF2-40B4-BE49-F238E27FC236}">
                <a16:creationId xmlns:a16="http://schemas.microsoft.com/office/drawing/2014/main" id="{05D058C6-8DEB-0841-AFA2-B01FD7262AC8}"/>
              </a:ext>
            </a:extLst>
          </p:cNvPr>
          <p:cNvSpPr txBox="1"/>
          <p:nvPr/>
        </p:nvSpPr>
        <p:spPr>
          <a:xfrm>
            <a:off x="6216067" y="7977328"/>
            <a:ext cx="5215467" cy="523220"/>
          </a:xfrm>
          <a:prstGeom prst="rect">
            <a:avLst/>
          </a:prstGeom>
          <a:noFill/>
        </p:spPr>
        <p:txBody>
          <a:bodyPr wrap="square" rtlCol="0">
            <a:spAutoFit/>
          </a:bodyPr>
          <a:lstStyle/>
          <a:p>
            <a:r>
              <a:rPr lang="en-US" sz="2800" b="1" dirty="0"/>
              <a:t>Meeting Date: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240933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41529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931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ntraoral Evaluation"/>
          <p:cNvSpPr txBox="1">
            <a:spLocks noGrp="1"/>
          </p:cNvSpPr>
          <p:nvPr>
            <p:ph type="title"/>
          </p:nvPr>
        </p:nvSpPr>
        <p:spPr>
          <a:xfrm>
            <a:off x="7729" y="1"/>
            <a:ext cx="15579923" cy="1295400"/>
          </a:xfrm>
          <a:prstGeom prst="rect">
            <a:avLst/>
          </a:prstGeom>
        </p:spPr>
        <p:txBody>
          <a:bodyPr>
            <a:noAutofit/>
          </a:bodyPr>
          <a:lstStyle>
            <a:lvl1pPr>
              <a:defRPr sz="6800"/>
            </a:lvl1pPr>
          </a:lstStyle>
          <a:p>
            <a:pPr algn="ctr"/>
            <a:r>
              <a:rPr lang="en-US" sz="5400" dirty="0">
                <a:latin typeface="+mn-lt"/>
              </a:rPr>
              <a:t>Intraoral scans </a:t>
            </a:r>
            <a:r>
              <a:rPr lang="en-US" sz="4000" dirty="0">
                <a:latin typeface="+mn-lt"/>
              </a:rPr>
              <a:t>(in addition to OR instead of casts)</a:t>
            </a:r>
            <a:endParaRPr sz="4000" dirty="0">
              <a:latin typeface="+mn-lt"/>
            </a:endParaRPr>
          </a:p>
        </p:txBody>
      </p:sp>
      <p:sp>
        <p:nvSpPr>
          <p:cNvPr id="19" name="Teeth present…"/>
          <p:cNvSpPr txBox="1">
            <a:spLocks noGrp="1"/>
          </p:cNvSpPr>
          <p:nvPr>
            <p:ph type="body" sz="half" idx="1"/>
          </p:nvPr>
        </p:nvSpPr>
        <p:spPr>
          <a:xfrm>
            <a:off x="6581525" y="1802831"/>
            <a:ext cx="4178799" cy="2789755"/>
          </a:xfrm>
          <a:prstGeom prst="rect">
            <a:avLst/>
          </a:prstGeom>
          <a:ln w="28575">
            <a:solidFill>
              <a:schemeClr val="tx1"/>
            </a:solidFill>
          </a:ln>
        </p:spPr>
        <p:txBody>
          <a:bodyPr>
            <a:noAutofit/>
          </a:bodyPr>
          <a:lstStyle/>
          <a:p>
            <a:pPr>
              <a:lnSpc>
                <a:spcPct val="100000"/>
              </a:lnSpc>
              <a:spcBef>
                <a:spcPts val="1200"/>
              </a:spcBef>
            </a:pPr>
            <a:r>
              <a:rPr lang="en-US" sz="2000" dirty="0">
                <a:latin typeface="Times New Roman" panose="02020603050405020304" pitchFamily="18" charset="0"/>
                <a:cs typeface="Times New Roman" panose="02020603050405020304" pitchFamily="18" charset="0"/>
              </a:rPr>
              <a:t>Occlusion (molar, canine)</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 Maxillary arch length discrepancy (mm)</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Mandibular arch length discrepancy (mm)</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Other</a:t>
            </a:r>
            <a:endParaRPr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a:srcRect l="1881" t="64846" r="52501" b="2122"/>
          <a:stretch/>
        </p:blipFill>
        <p:spPr>
          <a:xfrm>
            <a:off x="1112255" y="978777"/>
            <a:ext cx="5418681" cy="4123305"/>
          </a:xfrm>
          <a:prstGeom prst="rect">
            <a:avLst/>
          </a:prstGeom>
        </p:spPr>
      </p:pic>
      <p:pic>
        <p:nvPicPr>
          <p:cNvPr id="13" name="Picture 12"/>
          <p:cNvPicPr>
            <a:picLocks noChangeAspect="1"/>
          </p:cNvPicPr>
          <p:nvPr/>
        </p:nvPicPr>
        <p:blipFill rotWithShape="1">
          <a:blip r:embed="rId3"/>
          <a:srcRect l="51850" t="65334" r="1303" b="1780"/>
          <a:stretch/>
        </p:blipFill>
        <p:spPr>
          <a:xfrm>
            <a:off x="10810913" y="997316"/>
            <a:ext cx="5564640" cy="4105061"/>
          </a:xfrm>
          <a:prstGeom prst="rect">
            <a:avLst/>
          </a:prstGeom>
        </p:spPr>
      </p:pic>
      <p:pic>
        <p:nvPicPr>
          <p:cNvPr id="14" name="Picture 13"/>
          <p:cNvPicPr>
            <a:picLocks noChangeAspect="1"/>
          </p:cNvPicPr>
          <p:nvPr/>
        </p:nvPicPr>
        <p:blipFill rotWithShape="1">
          <a:blip r:embed="rId3"/>
          <a:srcRect l="4441" t="35421" r="58389" b="42802"/>
          <a:stretch/>
        </p:blipFill>
        <p:spPr>
          <a:xfrm>
            <a:off x="11255752" y="5114407"/>
            <a:ext cx="4415221" cy="2718463"/>
          </a:xfrm>
          <a:prstGeom prst="rect">
            <a:avLst/>
          </a:prstGeom>
        </p:spPr>
      </p:pic>
      <p:pic>
        <p:nvPicPr>
          <p:cNvPr id="15" name="Picture 14"/>
          <p:cNvPicPr>
            <a:picLocks noChangeAspect="1"/>
          </p:cNvPicPr>
          <p:nvPr/>
        </p:nvPicPr>
        <p:blipFill rotWithShape="1">
          <a:blip r:embed="rId3"/>
          <a:srcRect l="58703" t="35762" r="2437" b="43337"/>
          <a:stretch/>
        </p:blipFill>
        <p:spPr>
          <a:xfrm>
            <a:off x="1127125" y="5161946"/>
            <a:ext cx="4615912" cy="2608995"/>
          </a:xfrm>
          <a:prstGeom prst="rect">
            <a:avLst/>
          </a:prstGeom>
        </p:spPr>
      </p:pic>
      <p:pic>
        <p:nvPicPr>
          <p:cNvPr id="16" name="Picture 15"/>
          <p:cNvPicPr>
            <a:picLocks noChangeAspect="1"/>
          </p:cNvPicPr>
          <p:nvPr/>
        </p:nvPicPr>
        <p:blipFill rotWithShape="1">
          <a:blip r:embed="rId3"/>
          <a:srcRect l="3467" r="51989" b="77782"/>
          <a:stretch/>
        </p:blipFill>
        <p:spPr>
          <a:xfrm>
            <a:off x="6025441" y="5138466"/>
            <a:ext cx="5290968" cy="2773435"/>
          </a:xfrm>
          <a:prstGeom prst="rect">
            <a:avLst/>
          </a:prstGeom>
        </p:spPr>
      </p:pic>
      <p:pic>
        <p:nvPicPr>
          <p:cNvPr id="17" name="Picture 16"/>
          <p:cNvPicPr>
            <a:picLocks noChangeAspect="1"/>
          </p:cNvPicPr>
          <p:nvPr/>
        </p:nvPicPr>
        <p:blipFill rotWithShape="1">
          <a:blip r:embed="rId4"/>
          <a:srcRect l="46834" t="12369" r="35766" b="14867"/>
          <a:stretch/>
        </p:blipFill>
        <p:spPr>
          <a:xfrm rot="16200000">
            <a:off x="12745310" y="6710433"/>
            <a:ext cx="1695846" cy="3988839"/>
          </a:xfrm>
          <a:prstGeom prst="rect">
            <a:avLst/>
          </a:prstGeom>
        </p:spPr>
      </p:pic>
      <p:pic>
        <p:nvPicPr>
          <p:cNvPr id="18" name="Picture 17"/>
          <p:cNvPicPr>
            <a:picLocks noChangeAspect="1"/>
          </p:cNvPicPr>
          <p:nvPr/>
        </p:nvPicPr>
        <p:blipFill rotWithShape="1">
          <a:blip r:embed="rId5"/>
          <a:srcRect l="44728" t="11736" r="37788" b="13598"/>
          <a:stretch/>
        </p:blipFill>
        <p:spPr>
          <a:xfrm rot="5400000">
            <a:off x="2417678" y="6626993"/>
            <a:ext cx="1719905" cy="4131662"/>
          </a:xfrm>
          <a:prstGeom prst="rect">
            <a:avLst/>
          </a:prstGeom>
        </p:spPr>
      </p:pic>
      <p:sp>
        <p:nvSpPr>
          <p:cNvPr id="20" name="Teeth present…"/>
          <p:cNvSpPr txBox="1">
            <a:spLocks/>
          </p:cNvSpPr>
          <p:nvPr/>
        </p:nvSpPr>
        <p:spPr>
          <a:xfrm>
            <a:off x="6545806" y="7947990"/>
            <a:ext cx="4178799" cy="1417700"/>
          </a:xfrm>
          <a:prstGeom prst="rect">
            <a:avLst/>
          </a:prstGeom>
          <a:ln w="76200">
            <a:solidFill>
              <a:schemeClr val="accent1"/>
            </a:solidFill>
          </a:ln>
        </p:spPr>
        <p:txBody>
          <a:bodyPr vert="horz" lIns="91440" tIns="45720" rIns="91440" bIns="45720" rtlCol="0">
            <a:noAutofit/>
          </a:bodyPr>
          <a:lstStyle>
            <a:lvl1pPr marL="3429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1pPr>
            <a:lvl2pPr marL="6858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2pPr>
            <a:lvl3pPr marL="10287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3pPr>
            <a:lvl4pPr marL="13716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4pPr>
            <a:lvl5pPr marL="17145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nSpc>
                <a:spcPct val="100000"/>
              </a:lnSpc>
              <a:spcBef>
                <a:spcPts val="1200"/>
              </a:spcBef>
            </a:pPr>
            <a:r>
              <a:rPr lang="en-US" sz="2000" dirty="0">
                <a:latin typeface="Times New Roman" panose="02020603050405020304" pitchFamily="18" charset="0"/>
                <a:cs typeface="Times New Roman" panose="02020603050405020304" pitchFamily="18" charset="0"/>
              </a:rPr>
              <a:t>Curve of </a:t>
            </a:r>
            <a:r>
              <a:rPr lang="en-US" sz="2000" dirty="0" err="1">
                <a:latin typeface="Times New Roman" panose="02020603050405020304" pitchFamily="18" charset="0"/>
                <a:cs typeface="Times New Roman" panose="02020603050405020304" pitchFamily="18" charset="0"/>
              </a:rPr>
              <a:t>Spee</a:t>
            </a:r>
            <a:r>
              <a:rPr lang="en-US" sz="2000" dirty="0">
                <a:latin typeface="Times New Roman" panose="02020603050405020304" pitchFamily="18" charset="0"/>
                <a:cs typeface="Times New Roman" panose="02020603050405020304" pitchFamily="18" charset="0"/>
              </a:rPr>
              <a:t> depth:</a:t>
            </a:r>
          </a:p>
          <a:p>
            <a:pPr lvl="1">
              <a:lnSpc>
                <a:spcPct val="100000"/>
              </a:lnSpc>
              <a:spcBef>
                <a:spcPts val="1200"/>
              </a:spcBef>
            </a:pPr>
            <a:r>
              <a:rPr lang="en-US" sz="2000" dirty="0">
                <a:latin typeface="Times New Roman" panose="02020603050405020304" pitchFamily="18" charset="0"/>
                <a:cs typeface="Times New Roman" panose="02020603050405020304" pitchFamily="18" charset="0"/>
              </a:rPr>
              <a:t>Right side:</a:t>
            </a:r>
          </a:p>
          <a:p>
            <a:pPr lvl="1">
              <a:lnSpc>
                <a:spcPct val="100000"/>
              </a:lnSpc>
              <a:spcBef>
                <a:spcPts val="1200"/>
              </a:spcBef>
            </a:pPr>
            <a:r>
              <a:rPr lang="en-US" sz="2000" dirty="0">
                <a:latin typeface="Times New Roman" panose="02020603050405020304" pitchFamily="18" charset="0"/>
                <a:cs typeface="Times New Roman" panose="02020603050405020304" pitchFamily="18" charset="0"/>
              </a:rPr>
              <a:t>Left side:</a:t>
            </a:r>
          </a:p>
        </p:txBody>
      </p:sp>
      <p:cxnSp>
        <p:nvCxnSpPr>
          <p:cNvPr id="4" name="Straight Connector 3"/>
          <p:cNvCxnSpPr/>
          <p:nvPr/>
        </p:nvCxnSpPr>
        <p:spPr>
          <a:xfrm flipV="1">
            <a:off x="11926949" y="8020594"/>
            <a:ext cx="3434971" cy="653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32843" y="7997192"/>
            <a:ext cx="3131043" cy="27159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567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1D80-58C5-4447-9B67-71AC880BF1DD}"/>
              </a:ext>
            </a:extLst>
          </p:cNvPr>
          <p:cNvSpPr>
            <a:spLocks noGrp="1"/>
          </p:cNvSpPr>
          <p:nvPr>
            <p:ph type="title"/>
          </p:nvPr>
        </p:nvSpPr>
        <p:spPr>
          <a:xfrm>
            <a:off x="1192143" y="519290"/>
            <a:ext cx="14955977" cy="1437101"/>
          </a:xfrm>
        </p:spPr>
        <p:txBody>
          <a:bodyPr/>
          <a:lstStyle/>
          <a:p>
            <a:r>
              <a:rPr lang="en-US" dirty="0">
                <a:latin typeface="+mn-lt"/>
              </a:rPr>
              <a:t>Diagnosis:</a:t>
            </a:r>
          </a:p>
        </p:txBody>
      </p:sp>
      <p:sp>
        <p:nvSpPr>
          <p:cNvPr id="3" name="Content Placeholder 2">
            <a:extLst>
              <a:ext uri="{FF2B5EF4-FFF2-40B4-BE49-F238E27FC236}">
                <a16:creationId xmlns:a16="http://schemas.microsoft.com/office/drawing/2014/main" id="{CB732C2B-747A-1048-BBDC-A73162125462}"/>
              </a:ext>
            </a:extLst>
          </p:cNvPr>
          <p:cNvSpPr>
            <a:spLocks noGrp="1"/>
          </p:cNvSpPr>
          <p:nvPr>
            <p:ph idx="1"/>
          </p:nvPr>
        </p:nvSpPr>
        <p:spPr>
          <a:xfrm>
            <a:off x="1192143" y="1807535"/>
            <a:ext cx="14955977" cy="7715606"/>
          </a:xfrm>
        </p:spPr>
        <p:txBody>
          <a:bodyPr>
            <a:noAutofit/>
          </a:bodyPr>
          <a:lstStyle/>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Skeletal:</a:t>
            </a: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Dental: </a:t>
            </a:r>
          </a:p>
          <a:p>
            <a:pPr>
              <a:lnSpc>
                <a:spcPct val="170000"/>
              </a:lnSpc>
              <a:spcBef>
                <a:spcPts val="0"/>
              </a:spcBef>
              <a:spcAft>
                <a:spcPts val="1800"/>
              </a:spcAft>
            </a:pPr>
            <a:endParaRPr lang="en-US" sz="2800" dirty="0">
              <a:latin typeface="Times New Roman" panose="02020603050405020304" pitchFamily="18" charset="0"/>
              <a:cs typeface="Times New Roman" panose="02020603050405020304" pitchFamily="18" charset="0"/>
            </a:endParaRPr>
          </a:p>
          <a:p>
            <a:pPr marL="0" indent="0">
              <a:lnSpc>
                <a:spcPct val="170000"/>
              </a:lnSpc>
              <a:spcBef>
                <a:spcPts val="1200"/>
              </a:spcBef>
              <a:spcAft>
                <a:spcPts val="1200"/>
              </a:spcAft>
              <a:buNone/>
            </a:pPr>
            <a:endParaRPr lang="en-US" sz="2800" dirty="0">
              <a:latin typeface="Times New Roman" panose="02020603050405020304" pitchFamily="18" charset="0"/>
              <a:cs typeface="Times New Roman" panose="02020603050405020304" pitchFamily="18" charset="0"/>
            </a:endParaRPr>
          </a:p>
          <a:p>
            <a:pPr>
              <a:lnSpc>
                <a:spcPct val="150000"/>
              </a:lnSpc>
              <a:spcBef>
                <a:spcPts val="1200"/>
              </a:spcBef>
              <a:spcAft>
                <a:spcPts val="1200"/>
              </a:spcAft>
            </a:pPr>
            <a:r>
              <a:rPr lang="en-US" sz="2800" b="1" dirty="0">
                <a:latin typeface="Times New Roman" panose="02020603050405020304" pitchFamily="18" charset="0"/>
                <a:cs typeface="Times New Roman" panose="02020603050405020304" pitchFamily="18" charset="0"/>
              </a:rPr>
              <a:t>Soft Tissue: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41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1D80-58C5-4447-9B67-71AC880BF1DD}"/>
              </a:ext>
            </a:extLst>
          </p:cNvPr>
          <p:cNvSpPr>
            <a:spLocks noGrp="1"/>
          </p:cNvSpPr>
          <p:nvPr>
            <p:ph type="title"/>
          </p:nvPr>
        </p:nvSpPr>
        <p:spPr>
          <a:xfrm>
            <a:off x="1192143" y="519290"/>
            <a:ext cx="14955977" cy="1437101"/>
          </a:xfrm>
        </p:spPr>
        <p:txBody>
          <a:bodyPr/>
          <a:lstStyle/>
          <a:p>
            <a:r>
              <a:rPr lang="en-US" dirty="0">
                <a:latin typeface="+mn-lt"/>
              </a:rPr>
              <a:t>Diagnosis, part 2:</a:t>
            </a:r>
          </a:p>
        </p:txBody>
      </p:sp>
      <p:sp>
        <p:nvSpPr>
          <p:cNvPr id="3" name="Content Placeholder 2">
            <a:extLst>
              <a:ext uri="{FF2B5EF4-FFF2-40B4-BE49-F238E27FC236}">
                <a16:creationId xmlns:a16="http://schemas.microsoft.com/office/drawing/2014/main" id="{CB732C2B-747A-1048-BBDC-A73162125462}"/>
              </a:ext>
            </a:extLst>
          </p:cNvPr>
          <p:cNvSpPr>
            <a:spLocks noGrp="1"/>
          </p:cNvSpPr>
          <p:nvPr>
            <p:ph idx="1"/>
          </p:nvPr>
        </p:nvSpPr>
        <p:spPr>
          <a:xfrm>
            <a:off x="1192143" y="1807535"/>
            <a:ext cx="14955977" cy="7715606"/>
          </a:xfrm>
        </p:spPr>
        <p:txBody>
          <a:bodyPr>
            <a:noAutofit/>
          </a:bodyPr>
          <a:lstStyle/>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TMJ :</a:t>
            </a: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Other issues (Bolton, </a:t>
            </a:r>
            <a:r>
              <a:rPr lang="en-US" sz="2800" b="1" dirty="0" err="1">
                <a:latin typeface="Times New Roman" panose="02020603050405020304" pitchFamily="18" charset="0"/>
                <a:cs typeface="Times New Roman" panose="02020603050405020304" pitchFamily="18" charset="0"/>
              </a:rPr>
              <a:t>Perio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etc</a:t>
            </a:r>
            <a:r>
              <a:rPr lang="en-US" sz="2800" b="1" dirty="0">
                <a:latin typeface="Times New Roman" panose="02020603050405020304" pitchFamily="18" charset="0"/>
                <a:cs typeface="Times New Roman" panose="02020603050405020304" pitchFamily="18" charset="0"/>
              </a:rPr>
              <a:t>…)</a:t>
            </a:r>
          </a:p>
          <a:p>
            <a:pPr>
              <a:lnSpc>
                <a:spcPct val="170000"/>
              </a:lnSpc>
              <a:spcBef>
                <a:spcPts val="0"/>
              </a:spcBef>
              <a:spcAft>
                <a:spcPts val="1800"/>
              </a:spcAft>
            </a:pPr>
            <a:endParaRPr lang="en-US" sz="2800" dirty="0">
              <a:latin typeface="Times New Roman" panose="02020603050405020304" pitchFamily="18" charset="0"/>
              <a:cs typeface="Times New Roman" panose="02020603050405020304" pitchFamily="18" charset="0"/>
            </a:endParaRPr>
          </a:p>
          <a:p>
            <a:pPr marL="0" indent="0">
              <a:lnSpc>
                <a:spcPct val="170000"/>
              </a:lnSpc>
              <a:spcBef>
                <a:spcPts val="1200"/>
              </a:spcBef>
              <a:spcAft>
                <a:spcPts val="1200"/>
              </a:spcAf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7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D653-E1D3-0C40-9E29-1B6A073D2AEE}"/>
              </a:ext>
            </a:extLst>
          </p:cNvPr>
          <p:cNvSpPr>
            <a:spLocks noGrp="1"/>
          </p:cNvSpPr>
          <p:nvPr>
            <p:ph type="title"/>
          </p:nvPr>
        </p:nvSpPr>
        <p:spPr>
          <a:xfrm>
            <a:off x="1192143" y="519291"/>
            <a:ext cx="14955977" cy="1203184"/>
          </a:xfrm>
        </p:spPr>
        <p:txBody>
          <a:bodyPr/>
          <a:lstStyle/>
          <a:p>
            <a:r>
              <a:rPr lang="en-US" dirty="0">
                <a:latin typeface="+mn-lt"/>
              </a:rPr>
              <a:t>Specific Objectives of Treatment</a:t>
            </a:r>
          </a:p>
        </p:txBody>
      </p:sp>
      <p:sp>
        <p:nvSpPr>
          <p:cNvPr id="3" name="Content Placeholder 2">
            <a:extLst>
              <a:ext uri="{FF2B5EF4-FFF2-40B4-BE49-F238E27FC236}">
                <a16:creationId xmlns:a16="http://schemas.microsoft.com/office/drawing/2014/main" id="{4EE9455E-C08A-AC45-BDC4-4E0DC7B021F8}"/>
              </a:ext>
            </a:extLst>
          </p:cNvPr>
          <p:cNvSpPr>
            <a:spLocks noGrp="1"/>
          </p:cNvSpPr>
          <p:nvPr>
            <p:ph idx="1"/>
          </p:nvPr>
        </p:nvSpPr>
        <p:spPr>
          <a:xfrm>
            <a:off x="1192143" y="1722475"/>
            <a:ext cx="14955977" cy="7676706"/>
          </a:xfrm>
        </p:spPr>
        <p:txBody>
          <a:bodyPr>
            <a:normAutofit/>
          </a:bodyPr>
          <a:lstStyle/>
          <a:p>
            <a:pPr>
              <a:lnSpc>
                <a:spcPct val="170000"/>
              </a:lnSpc>
            </a:pPr>
            <a:r>
              <a:rPr lang="en-US" sz="3500" b="1" dirty="0">
                <a:latin typeface="Times New Roman" panose="02020603050405020304" pitchFamily="18" charset="0"/>
                <a:cs typeface="Times New Roman" panose="02020603050405020304" pitchFamily="18" charset="0"/>
              </a:rPr>
              <a:t>Maxilla (all 3 planes):</a:t>
            </a:r>
          </a:p>
          <a:p>
            <a:pPr>
              <a:lnSpc>
                <a:spcPct val="170000"/>
              </a:lnSpc>
            </a:pPr>
            <a:endParaRPr lang="en-US" sz="3500" b="1" dirty="0">
              <a:latin typeface="Times New Roman" panose="02020603050405020304" pitchFamily="18" charset="0"/>
              <a:cs typeface="Times New Roman" panose="02020603050405020304" pitchFamily="18" charset="0"/>
            </a:endParaRPr>
          </a:p>
          <a:p>
            <a:pPr marL="0" indent="0">
              <a:lnSpc>
                <a:spcPct val="170000"/>
              </a:lnSpc>
              <a:buNone/>
            </a:pPr>
            <a:endParaRPr lang="en-US" sz="3500"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cs typeface="Times New Roman" panose="02020603050405020304" pitchFamily="18" charset="0"/>
              </a:rPr>
              <a:t>Mandible (all 3 planes):</a:t>
            </a:r>
            <a:endParaRPr lang="en-US" sz="3500" dirty="0">
              <a:latin typeface="Times New Roman" panose="02020603050405020304" pitchFamily="18" charset="0"/>
              <a:cs typeface="Times New Roman" panose="02020603050405020304" pitchFamily="18" charset="0"/>
            </a:endParaRPr>
          </a:p>
          <a:p>
            <a:endParaRPr lang="en-US" sz="3500" dirty="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3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Specific Objectives of Treatment, part 2:</a:t>
            </a:r>
          </a:p>
        </p:txBody>
      </p:sp>
      <p:sp>
        <p:nvSpPr>
          <p:cNvPr id="3" name="Content Placeholder 2"/>
          <p:cNvSpPr>
            <a:spLocks noGrp="1"/>
          </p:cNvSpPr>
          <p:nvPr>
            <p:ph idx="1"/>
          </p:nvPr>
        </p:nvSpPr>
        <p:spPr/>
        <p:txBody>
          <a:bodyPr>
            <a:normAutofit/>
          </a:bodyPr>
          <a:lstStyle/>
          <a:p>
            <a:pPr>
              <a:spcBef>
                <a:spcPts val="0"/>
              </a:spcBef>
            </a:pPr>
            <a:r>
              <a:rPr lang="en-US" sz="4000" b="1" dirty="0">
                <a:latin typeface="Times New Roman" panose="02020603050405020304" pitchFamily="18" charset="0"/>
                <a:cs typeface="Times New Roman" panose="02020603050405020304" pitchFamily="18" charset="0"/>
              </a:rPr>
              <a:t>Maxillary dentition:</a:t>
            </a:r>
          </a:p>
          <a:p>
            <a:pPr lvl="1">
              <a:spcBef>
                <a:spcPts val="1800"/>
              </a:spcBef>
            </a:pPr>
            <a:r>
              <a:rPr lang="en-US" sz="3431" b="1" dirty="0">
                <a:latin typeface="Times New Roman" panose="02020603050405020304" pitchFamily="18" charset="0"/>
                <a:cs typeface="Times New Roman" panose="02020603050405020304" pitchFamily="18" charset="0"/>
              </a:rPr>
              <a:t>Sagittal</a:t>
            </a:r>
          </a:p>
          <a:p>
            <a:pPr lvl="1">
              <a:spcBef>
                <a:spcPts val="1800"/>
              </a:spcBef>
            </a:pPr>
            <a:r>
              <a:rPr lang="en-US" sz="3431" b="1" dirty="0">
                <a:latin typeface="Times New Roman" panose="02020603050405020304" pitchFamily="18" charset="0"/>
                <a:cs typeface="Times New Roman" panose="02020603050405020304" pitchFamily="18" charset="0"/>
              </a:rPr>
              <a:t>Vertical</a:t>
            </a:r>
          </a:p>
          <a:p>
            <a:pPr lvl="1">
              <a:spcBef>
                <a:spcPts val="1800"/>
              </a:spcBef>
            </a:pPr>
            <a:r>
              <a:rPr lang="en-US" sz="3431" b="1" dirty="0">
                <a:latin typeface="Times New Roman" panose="02020603050405020304" pitchFamily="18" charset="0"/>
                <a:cs typeface="Times New Roman" panose="02020603050405020304" pitchFamily="18" charset="0"/>
              </a:rPr>
              <a:t>Transverse</a:t>
            </a:r>
          </a:p>
          <a:p>
            <a:r>
              <a:rPr lang="en-US" sz="4000" b="1" dirty="0">
                <a:latin typeface="Times New Roman" panose="02020603050405020304" pitchFamily="18" charset="0"/>
                <a:cs typeface="Times New Roman" panose="02020603050405020304" pitchFamily="18" charset="0"/>
              </a:rPr>
              <a:t>Mandibular dentition:</a:t>
            </a:r>
          </a:p>
          <a:p>
            <a:pPr lvl="1">
              <a:spcBef>
                <a:spcPts val="1800"/>
              </a:spcBef>
            </a:pPr>
            <a:r>
              <a:rPr lang="en-US" sz="3431" b="1" dirty="0">
                <a:latin typeface="Times New Roman" panose="02020603050405020304" pitchFamily="18" charset="0"/>
                <a:cs typeface="Times New Roman" panose="02020603050405020304" pitchFamily="18" charset="0"/>
              </a:rPr>
              <a:t>Sagittal</a:t>
            </a:r>
          </a:p>
          <a:p>
            <a:pPr lvl="1">
              <a:spcBef>
                <a:spcPts val="1800"/>
              </a:spcBef>
            </a:pPr>
            <a:r>
              <a:rPr lang="en-US" sz="3431" b="1" dirty="0">
                <a:latin typeface="Times New Roman" panose="02020603050405020304" pitchFamily="18" charset="0"/>
                <a:cs typeface="Times New Roman" panose="02020603050405020304" pitchFamily="18" charset="0"/>
              </a:rPr>
              <a:t>Vertical</a:t>
            </a:r>
          </a:p>
          <a:p>
            <a:pPr lvl="1">
              <a:spcBef>
                <a:spcPts val="1800"/>
              </a:spcBef>
            </a:pPr>
            <a:r>
              <a:rPr lang="en-US" sz="3431" b="1" dirty="0">
                <a:latin typeface="Times New Roman" panose="02020603050405020304" pitchFamily="18" charset="0"/>
                <a:cs typeface="Times New Roman" panose="02020603050405020304" pitchFamily="18" charset="0"/>
              </a:rPr>
              <a:t>Transverse</a:t>
            </a:r>
          </a:p>
          <a:p>
            <a:pPr marL="0" indent="0">
              <a:buNone/>
            </a:pPr>
            <a:endParaRPr lang="en-US" sz="4000" b="1" dirty="0">
              <a:latin typeface="Times New Roman" panose="02020603050405020304" pitchFamily="18" charset="0"/>
              <a:cs typeface="Times New Roman" panose="02020603050405020304" pitchFamily="18" charset="0"/>
            </a:endParaRPr>
          </a:p>
          <a:p>
            <a:pPr marL="650230" lvl="1"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Specific Objectives of Treatment, part 3:</a:t>
            </a:r>
          </a:p>
        </p:txBody>
      </p:sp>
      <p:sp>
        <p:nvSpPr>
          <p:cNvPr id="3" name="Content Placeholder 2"/>
          <p:cNvSpPr>
            <a:spLocks noGrp="1"/>
          </p:cNvSpPr>
          <p:nvPr>
            <p:ph idx="1"/>
          </p:nvPr>
        </p:nvSpPr>
        <p:spPr/>
        <p:txBody>
          <a:bodyPr/>
          <a:lstStyle/>
          <a:p>
            <a:r>
              <a:rPr lang="en-US" sz="4000" b="1" dirty="0">
                <a:latin typeface="Times New Roman" panose="02020603050405020304" pitchFamily="18" charset="0"/>
                <a:cs typeface="Times New Roman" panose="02020603050405020304" pitchFamily="18" charset="0"/>
              </a:rPr>
              <a:t>Occlusion:</a:t>
            </a: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Facial:</a:t>
            </a:r>
            <a:endParaRPr lang="en-US" dirty="0"/>
          </a:p>
        </p:txBody>
      </p:sp>
    </p:spTree>
    <p:extLst>
      <p:ext uri="{BB962C8B-B14F-4D97-AF65-F5344CB8AC3E}">
        <p14:creationId xmlns:p14="http://schemas.microsoft.com/office/powerpoint/2010/main" val="370438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roblem list and treatment objectives"/>
          <p:cNvSpPr txBox="1">
            <a:spLocks noGrp="1"/>
          </p:cNvSpPr>
          <p:nvPr>
            <p:ph type="title"/>
          </p:nvPr>
        </p:nvSpPr>
        <p:spPr>
          <a:xfrm>
            <a:off x="-1" y="0"/>
            <a:ext cx="17340263" cy="1295400"/>
          </a:xfrm>
          <a:prstGeom prst="rect">
            <a:avLst/>
          </a:prstGeom>
        </p:spPr>
        <p:txBody>
          <a:bodyPr>
            <a:normAutofit/>
          </a:bodyPr>
          <a:lstStyle>
            <a:lvl1pPr defTabSz="484886">
              <a:defRPr sz="6640"/>
            </a:lvl1pPr>
          </a:lstStyle>
          <a:p>
            <a:pPr algn="ctr"/>
            <a:r>
              <a:rPr lang="en-US" sz="6000" dirty="0">
                <a:latin typeface="+mn-lt"/>
              </a:rPr>
              <a:t>Treatment Plans</a:t>
            </a:r>
            <a:endParaRPr sz="6000" dirty="0">
              <a:latin typeface="+mn-lt"/>
            </a:endParaRPr>
          </a:p>
        </p:txBody>
      </p:sp>
      <p:sp>
        <p:nvSpPr>
          <p:cNvPr id="2" name="TextBox 1">
            <a:extLst>
              <a:ext uri="{FF2B5EF4-FFF2-40B4-BE49-F238E27FC236}">
                <a16:creationId xmlns:a16="http://schemas.microsoft.com/office/drawing/2014/main" id="{45F8D56F-56D6-FD4B-875E-788C7F536FB8}"/>
              </a:ext>
            </a:extLst>
          </p:cNvPr>
          <p:cNvSpPr txBox="1"/>
          <p:nvPr/>
        </p:nvSpPr>
        <p:spPr>
          <a:xfrm>
            <a:off x="2429613" y="1552353"/>
            <a:ext cx="12482623" cy="778674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On the following slides, please detail any treatment plans that could be carried out based upon the </a:t>
            </a:r>
            <a:r>
              <a:rPr lang="en-US" sz="3600" u="sng" dirty="0">
                <a:latin typeface="Times New Roman" panose="02020603050405020304" pitchFamily="18" charset="0"/>
                <a:cs typeface="Times New Roman" panose="02020603050405020304" pitchFamily="18" charset="0"/>
              </a:rPr>
              <a:t>diagnosis</a:t>
            </a:r>
            <a:r>
              <a:rPr lang="en-US" sz="3600" dirty="0">
                <a:latin typeface="Times New Roman" panose="02020603050405020304" pitchFamily="18" charset="0"/>
                <a:cs typeface="Times New Roman" panose="02020603050405020304" pitchFamily="18" charset="0"/>
              </a:rPr>
              <a:t> and </a:t>
            </a:r>
            <a:r>
              <a:rPr lang="en-US" sz="3600" u="sng" dirty="0">
                <a:latin typeface="Times New Roman" panose="02020603050405020304" pitchFamily="18" charset="0"/>
                <a:cs typeface="Times New Roman" panose="02020603050405020304" pitchFamily="18" charset="0"/>
              </a:rPr>
              <a:t>treatment objectives</a:t>
            </a:r>
            <a:r>
              <a:rPr lang="en-US" sz="3600" dirty="0">
                <a:latin typeface="Times New Roman" panose="02020603050405020304" pitchFamily="18" charset="0"/>
                <a:cs typeface="Times New Roman" panose="02020603050405020304" pitchFamily="18" charset="0"/>
              </a:rPr>
              <a:t>.  For each plan, discuss the advantages and limitations and why the proposed treatment plan was selected.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 discussing your treatment plan, review the influence of facial growth, treatment appliances and mechanics, and surgery, if indicated, to attain the forecasted goals. What changes do you anticipate with the soft tissue, maxillomandibular relationship and dentition in all three planes of space?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Your plan for tooth movement should be illustrated in the VTO following the treatment plans.</a:t>
            </a:r>
          </a:p>
          <a:p>
            <a:endParaRPr lang="en-US" sz="3200" dirty="0"/>
          </a:p>
        </p:txBody>
      </p:sp>
    </p:spTree>
    <p:extLst>
      <p:ext uri="{BB962C8B-B14F-4D97-AF65-F5344CB8AC3E}">
        <p14:creationId xmlns:p14="http://schemas.microsoft.com/office/powerpoint/2010/main" val="21251261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reatment Plan 1(ideal)"/>
          <p:cNvSpPr txBox="1">
            <a:spLocks noGrp="1"/>
          </p:cNvSpPr>
          <p:nvPr>
            <p:ph type="title"/>
          </p:nvPr>
        </p:nvSpPr>
        <p:spPr>
          <a:xfrm>
            <a:off x="3061812" y="175365"/>
            <a:ext cx="10670227" cy="1096335"/>
          </a:xfrm>
          <a:prstGeom prst="rect">
            <a:avLst/>
          </a:prstGeom>
        </p:spPr>
        <p:txBody>
          <a:bodyPr>
            <a:normAutofit/>
          </a:bodyPr>
          <a:lstStyle/>
          <a:p>
            <a:r>
              <a:rPr dirty="0">
                <a:latin typeface="+mn-lt"/>
              </a:rPr>
              <a:t>Treatment Plan </a:t>
            </a:r>
            <a:r>
              <a:rPr lang="en-CA" dirty="0">
                <a:latin typeface="+mn-lt"/>
              </a:rPr>
              <a:t>Chosen</a:t>
            </a:r>
            <a:endParaRPr dirty="0">
              <a:latin typeface="+mn-lt"/>
            </a:endParaRPr>
          </a:p>
        </p:txBody>
      </p:sp>
      <p:sp>
        <p:nvSpPr>
          <p:cNvPr id="212" name="Body"/>
          <p:cNvSpPr txBox="1">
            <a:spLocks noGrp="1"/>
          </p:cNvSpPr>
          <p:nvPr>
            <p:ph type="body" sz="half" idx="1"/>
          </p:nvPr>
        </p:nvSpPr>
        <p:spPr>
          <a:xfrm>
            <a:off x="1723870" y="1271700"/>
            <a:ext cx="13745980" cy="5112926"/>
          </a:xfrm>
          <a:prstGeom prst="rect">
            <a:avLst/>
          </a:prstGeom>
        </p:spPr>
        <p:txBody>
          <a:bodyPr>
            <a:noAutofit/>
          </a:bodyPr>
          <a:lstStyle/>
          <a:p>
            <a:r>
              <a:rPr lang="en-US" b="1" dirty="0">
                <a:latin typeface="Times New Roman" panose="02020603050405020304" pitchFamily="18" charset="0"/>
                <a:cs typeface="Times New Roman" panose="02020603050405020304" pitchFamily="18" charset="0"/>
              </a:rPr>
              <a:t>Treatment plan: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Treatment summary: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Expected treatment time: </a:t>
            </a:r>
          </a:p>
          <a:p>
            <a:r>
              <a:rPr lang="en-US" b="1" dirty="0">
                <a:latin typeface="Times New Roman" panose="02020603050405020304" pitchFamily="18" charset="0"/>
                <a:cs typeface="Times New Roman" panose="02020603050405020304" pitchFamily="18" charset="0"/>
              </a:rPr>
              <a:t>Retention plan: </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50497066"/>
              </p:ext>
            </p:extLst>
          </p:nvPr>
        </p:nvGraphicFramePr>
        <p:xfrm>
          <a:off x="3279741" y="6153050"/>
          <a:ext cx="10234368" cy="3545117"/>
        </p:xfrm>
        <a:graphic>
          <a:graphicData uri="http://schemas.openxmlformats.org/drawingml/2006/table">
            <a:tbl>
              <a:tblPr firstRow="1" bandRow="1">
                <a:tableStyleId>{5202B0CA-FC54-4496-8BCA-5EF66A818D29}</a:tableStyleId>
              </a:tblPr>
              <a:tblGrid>
                <a:gridCol w="5117184">
                  <a:extLst>
                    <a:ext uri="{9D8B030D-6E8A-4147-A177-3AD203B41FA5}">
                      <a16:colId xmlns:a16="http://schemas.microsoft.com/office/drawing/2014/main" val="3191998888"/>
                    </a:ext>
                  </a:extLst>
                </a:gridCol>
                <a:gridCol w="5117184">
                  <a:extLst>
                    <a:ext uri="{9D8B030D-6E8A-4147-A177-3AD203B41FA5}">
                      <a16:colId xmlns:a16="http://schemas.microsoft.com/office/drawing/2014/main" val="1280705806"/>
                    </a:ext>
                  </a:extLst>
                </a:gridCol>
              </a:tblGrid>
              <a:tr h="451739">
                <a:tc>
                  <a:txBody>
                    <a:bodyPr/>
                    <a:lstStyle/>
                    <a:p>
                      <a:pPr algn="ctr"/>
                      <a:r>
                        <a:rPr lang="en-US" sz="2800" dirty="0">
                          <a:latin typeface="Times New Roman" panose="02020603050405020304" pitchFamily="18" charset="0"/>
                          <a:cs typeface="Times New Roman" panose="02020603050405020304" pitchFamily="18" charset="0"/>
                        </a:rPr>
                        <a:t>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a:latin typeface="Times New Roman" panose="02020603050405020304" pitchFamily="18" charset="0"/>
                          <a:cs typeface="Times New Roman" panose="02020603050405020304" pitchFamily="18" charset="0"/>
                        </a:rPr>
                        <a:t>Disadvantages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877605"/>
                  </a:ext>
                </a:extLst>
              </a:tr>
              <a:tr h="3026957">
                <a:tc>
                  <a:txBody>
                    <a:bodyPr/>
                    <a:lstStyle/>
                    <a:p>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888543"/>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History"/>
          <p:cNvSpPr txBox="1">
            <a:spLocks noGrp="1"/>
          </p:cNvSpPr>
          <p:nvPr>
            <p:ph type="title"/>
          </p:nvPr>
        </p:nvSpPr>
        <p:spPr>
          <a:xfrm>
            <a:off x="4336690" y="371632"/>
            <a:ext cx="10042525" cy="1295400"/>
          </a:xfrm>
          <a:prstGeom prst="rect">
            <a:avLst/>
          </a:prstGeom>
        </p:spPr>
        <p:txBody>
          <a:bodyPr>
            <a:normAutofit/>
          </a:bodyPr>
          <a:lstStyle>
            <a:lvl1pPr>
              <a:defRPr sz="5400" b="1">
                <a:latin typeface="Helvetica Neue"/>
                <a:ea typeface="Helvetica Neue"/>
                <a:cs typeface="Helvetica Neue"/>
                <a:sym typeface="Helvetica Neue"/>
              </a:defRPr>
            </a:lvl1pPr>
          </a:lstStyle>
          <a:p>
            <a:pPr algn="ctr"/>
            <a:r>
              <a:rPr lang="en-US" sz="6000" b="0" dirty="0">
                <a:latin typeface="+mn-lt"/>
              </a:rPr>
              <a:t>Case Summary</a:t>
            </a:r>
            <a:endParaRPr sz="6000" b="0" dirty="0">
              <a:latin typeface="+mn-lt"/>
            </a:endParaRPr>
          </a:p>
        </p:txBody>
      </p:sp>
      <p:sp>
        <p:nvSpPr>
          <p:cNvPr id="123" name="Age…"/>
          <p:cNvSpPr txBox="1">
            <a:spLocks noGrp="1"/>
          </p:cNvSpPr>
          <p:nvPr>
            <p:ph type="body" sz="half" idx="1"/>
          </p:nvPr>
        </p:nvSpPr>
        <p:spPr>
          <a:xfrm>
            <a:off x="1089024" y="1019332"/>
            <a:ext cx="6991719" cy="8571236"/>
          </a:xfrm>
          <a:prstGeom prst="rect">
            <a:avLst/>
          </a:prstGeom>
        </p:spPr>
        <p:txBody>
          <a:bodyPr>
            <a:normAutofit fontScale="70000" lnSpcReduction="20000"/>
          </a:bodyPr>
          <a:lstStyle/>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DOB/Sex/Race:</a:t>
            </a:r>
          </a:p>
          <a:p>
            <a:pPr marL="339470" indent="-339470" defTabSz="578358">
              <a:lnSpc>
                <a:spcPct val="150000"/>
              </a:lnSpc>
              <a:spcBef>
                <a:spcPts val="3100"/>
              </a:spcBef>
              <a:defRPr sz="2772"/>
            </a:pPr>
            <a:r>
              <a:rPr lang="en-US" sz="2800" b="1" dirty="0">
                <a:latin typeface="Times New Roman" panose="02020603050405020304" pitchFamily="18" charset="0"/>
                <a:cs typeface="Times New Roman" panose="02020603050405020304" pitchFamily="18" charset="0"/>
              </a:rPr>
              <a:t>H: </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pl-PL" sz="2800" dirty="0">
                <a:latin typeface="Times New Roman" panose="02020603050405020304" pitchFamily="18" charset="0"/>
                <a:cs typeface="Times New Roman" panose="02020603050405020304" pitchFamily="18" charset="0"/>
              </a:rPr>
              <a:t> </a:t>
            </a:r>
            <a:r>
              <a:rPr lang="pl-PL" sz="2800" b="1" dirty="0">
                <a:latin typeface="Times New Roman" panose="02020603050405020304" pitchFamily="18" charset="0"/>
                <a:cs typeface="Times New Roman" panose="02020603050405020304" pitchFamily="18" charset="0"/>
              </a:rPr>
              <a:t>W: </a:t>
            </a:r>
            <a:endParaRPr lang="en-US"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Age at start of treatment: </a:t>
            </a:r>
            <a:r>
              <a:rPr lang="en-US" dirty="0">
                <a:latin typeface="Times New Roman" panose="02020603050405020304" pitchFamily="18" charset="0"/>
                <a:cs typeface="Times New Roman" panose="02020603050405020304" pitchFamily="18" charset="0"/>
              </a:rPr>
              <a:t>     Y     M</a:t>
            </a: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Date of Initial records: </a:t>
            </a:r>
            <a:r>
              <a:rPr lang="en-US" dirty="0">
                <a:latin typeface="Times New Roman" panose="02020603050405020304" pitchFamily="18" charset="0"/>
                <a:cs typeface="Times New Roman" panose="02020603050405020304" pitchFamily="18" charset="0"/>
              </a:rPr>
              <a:t>MM/DD/YYYY</a:t>
            </a: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Case Category: </a:t>
            </a:r>
          </a:p>
          <a:p>
            <a:pPr marL="339470" indent="-339470" defTabSz="578358">
              <a:lnSpc>
                <a:spcPct val="150000"/>
              </a:lnSpc>
              <a:spcBef>
                <a:spcPts val="3100"/>
              </a:spcBef>
              <a:defRPr sz="2772"/>
            </a:pPr>
            <a:r>
              <a:rPr b="1" dirty="0">
                <a:latin typeface="Times New Roman" panose="02020603050405020304" pitchFamily="18" charset="0"/>
                <a:cs typeface="Times New Roman" panose="02020603050405020304" pitchFamily="18" charset="0"/>
              </a:rPr>
              <a:t>Chief Complaint:</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defTabSz="578358">
              <a:lnSpc>
                <a:spcPct val="150000"/>
              </a:lnSpc>
              <a:spcBef>
                <a:spcPts val="3100"/>
              </a:spcBef>
              <a:buNone/>
              <a:defRPr sz="2772"/>
            </a:pPr>
            <a:endParaRPr lang="en-US" dirty="0">
              <a:latin typeface="Times New Roman" panose="02020603050405020304" pitchFamily="18" charset="0"/>
              <a:cs typeface="Times New Roman" panose="02020603050405020304" pitchFamily="18" charset="0"/>
            </a:endParaRPr>
          </a:p>
          <a:p>
            <a:pPr defTabSz="578358">
              <a:spcBef>
                <a:spcPts val="3100"/>
              </a:spcBef>
              <a:defRPr sz="2772"/>
            </a:pPr>
            <a:r>
              <a:rPr lang="en-US" b="1" dirty="0">
                <a:latin typeface="Times New Roman" panose="02020603050405020304" pitchFamily="18" charset="0"/>
                <a:cs typeface="Times New Roman" panose="02020603050405020304" pitchFamily="18" charset="0"/>
              </a:rPr>
              <a:t>Pertinent </a:t>
            </a:r>
            <a:r>
              <a:rPr b="1" dirty="0">
                <a:latin typeface="Times New Roman" panose="02020603050405020304" pitchFamily="18" charset="0"/>
                <a:cs typeface="Times New Roman" panose="02020603050405020304" pitchFamily="18" charset="0"/>
              </a:rPr>
              <a:t>Medical History</a:t>
            </a:r>
            <a:r>
              <a:rPr lang="en-US" b="1" dirty="0">
                <a:latin typeface="Times New Roman" panose="02020603050405020304" pitchFamily="18" charset="0"/>
                <a:cs typeface="Times New Roman" panose="02020603050405020304" pitchFamily="18" charset="0"/>
              </a:rPr>
              <a:t>: </a:t>
            </a:r>
            <a:endParaRPr lang="en-CA" sz="3200" dirty="0">
              <a:latin typeface="Times New Roman" panose="02020603050405020304" pitchFamily="18" charset="0"/>
              <a:cs typeface="Times New Roman" panose="02020603050405020304" pitchFamily="18" charset="0"/>
            </a:endParaRPr>
          </a:p>
          <a:p>
            <a:pPr marL="0" indent="0" defTabSz="578358">
              <a:spcBef>
                <a:spcPts val="3100"/>
              </a:spcBef>
              <a:buNone/>
              <a:defRPr sz="2772"/>
            </a:pPr>
            <a:endParaRPr lang="en-CA" sz="3200" dirty="0">
              <a:latin typeface="Times New Roman" panose="02020603050405020304" pitchFamily="18" charset="0"/>
              <a:cs typeface="Times New Roman" panose="02020603050405020304" pitchFamily="18" charset="0"/>
            </a:endParaRPr>
          </a:p>
          <a:p>
            <a:pPr defTabSz="578358">
              <a:spcBef>
                <a:spcPts val="3100"/>
              </a:spcBef>
              <a:defRPr sz="2772"/>
            </a:pPr>
            <a:r>
              <a:rPr lang="en-US" b="1" dirty="0">
                <a:latin typeface="Times New Roman" panose="02020603050405020304" pitchFamily="18" charset="0"/>
                <a:cs typeface="Times New Roman" panose="02020603050405020304" pitchFamily="18" charset="0"/>
              </a:rPr>
              <a:t>Allergies</a:t>
            </a:r>
            <a:r>
              <a:rPr lang="en-US"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Pertinent </a:t>
            </a:r>
            <a:r>
              <a:rPr b="1" dirty="0">
                <a:latin typeface="Times New Roman" panose="02020603050405020304" pitchFamily="18" charset="0"/>
                <a:cs typeface="Times New Roman" panose="02020603050405020304" pitchFamily="18" charset="0"/>
              </a:rPr>
              <a:t>Dental History</a:t>
            </a:r>
            <a:r>
              <a:rPr lang="en-US" dirty="0">
                <a:latin typeface="Times New Roman" panose="02020603050405020304" pitchFamily="18" charset="0"/>
                <a:cs typeface="Times New Roman" panose="02020603050405020304" pitchFamily="18" charset="0"/>
              </a:rPr>
              <a:t>:  </a:t>
            </a:r>
            <a:endParaRPr lang="en-CA" sz="2800"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CA" sz="2800" b="1" dirty="0">
                <a:latin typeface="Times New Roman" panose="02020603050405020304" pitchFamily="18" charset="0"/>
                <a:cs typeface="Times New Roman" panose="02020603050405020304" pitchFamily="18" charset="0"/>
              </a:rPr>
              <a:t>Social History:</a:t>
            </a:r>
          </a:p>
          <a:p>
            <a:pPr marL="339470" indent="-339470" defTabSz="578358">
              <a:lnSpc>
                <a:spcPct val="150000"/>
              </a:lnSpc>
              <a:spcBef>
                <a:spcPts val="3100"/>
              </a:spcBef>
              <a:defRPr sz="2772"/>
            </a:pPr>
            <a:endParaRPr lang="en-US" dirty="0"/>
          </a:p>
          <a:p>
            <a:pPr marL="339470" indent="-339470" defTabSz="578358">
              <a:lnSpc>
                <a:spcPct val="150000"/>
              </a:lnSpc>
              <a:spcBef>
                <a:spcPts val="3100"/>
              </a:spcBef>
              <a:defRPr sz="2772"/>
            </a:pPr>
            <a:endParaRPr dirty="0"/>
          </a:p>
        </p:txBody>
      </p:sp>
      <p:sp>
        <p:nvSpPr>
          <p:cNvPr id="2" name="TextBox 1"/>
          <p:cNvSpPr txBox="1"/>
          <p:nvPr/>
        </p:nvSpPr>
        <p:spPr>
          <a:xfrm>
            <a:off x="8080743" y="1963711"/>
            <a:ext cx="7568988" cy="584775"/>
          </a:xfrm>
          <a:prstGeom prst="rect">
            <a:avLst/>
          </a:prstGeom>
          <a:noFill/>
        </p:spPr>
        <p:txBody>
          <a:bodyPr wrap="square" rtlCol="0">
            <a:spAutoFit/>
          </a:bodyPr>
          <a:lstStyle/>
          <a:p>
            <a:r>
              <a:rPr lang="en-US" sz="3200" dirty="0"/>
              <a:t>(here insert a facial photo)</a:t>
            </a:r>
          </a:p>
        </p:txBody>
      </p:sp>
    </p:spTree>
    <p:extLst>
      <p:ext uri="{BB962C8B-B14F-4D97-AF65-F5344CB8AC3E}">
        <p14:creationId xmlns:p14="http://schemas.microsoft.com/office/powerpoint/2010/main" val="38889082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reatment Plan 1(ideal)"/>
          <p:cNvSpPr txBox="1">
            <a:spLocks noGrp="1"/>
          </p:cNvSpPr>
          <p:nvPr>
            <p:ph type="title"/>
          </p:nvPr>
        </p:nvSpPr>
        <p:spPr>
          <a:xfrm>
            <a:off x="3061812" y="175365"/>
            <a:ext cx="10670227" cy="894284"/>
          </a:xfrm>
          <a:prstGeom prst="rect">
            <a:avLst/>
          </a:prstGeom>
        </p:spPr>
        <p:txBody>
          <a:bodyPr>
            <a:normAutofit fontScale="90000"/>
          </a:bodyPr>
          <a:lstStyle/>
          <a:p>
            <a:r>
              <a:rPr lang="en-US" dirty="0">
                <a:latin typeface="+mn-lt"/>
              </a:rPr>
              <a:t>Alternate </a:t>
            </a:r>
            <a:r>
              <a:rPr dirty="0">
                <a:latin typeface="+mn-lt"/>
              </a:rPr>
              <a:t>Treatment Plan </a:t>
            </a:r>
            <a:endParaRPr sz="2700" dirty="0">
              <a:latin typeface="+mn-lt"/>
            </a:endParaRPr>
          </a:p>
        </p:txBody>
      </p:sp>
      <p:sp>
        <p:nvSpPr>
          <p:cNvPr id="212" name="Body"/>
          <p:cNvSpPr txBox="1">
            <a:spLocks noGrp="1"/>
          </p:cNvSpPr>
          <p:nvPr>
            <p:ph type="body" sz="half" idx="1"/>
          </p:nvPr>
        </p:nvSpPr>
        <p:spPr>
          <a:xfrm>
            <a:off x="1888762" y="1069649"/>
            <a:ext cx="13581088" cy="5212316"/>
          </a:xfrm>
          <a:prstGeom prst="rect">
            <a:avLst/>
          </a:prstGeom>
        </p:spPr>
        <p:txBody>
          <a:bodyPr>
            <a:noAutofit/>
          </a:bodyPr>
          <a:lstStyle/>
          <a:p>
            <a:pPr>
              <a:lnSpc>
                <a:spcPct val="100000"/>
              </a:lnSpc>
            </a:pPr>
            <a:r>
              <a:rPr lang="en-US" b="1" dirty="0">
                <a:latin typeface="Times New Roman" panose="02020603050405020304" pitchFamily="18" charset="0"/>
                <a:cs typeface="Times New Roman" panose="02020603050405020304" pitchFamily="18" charset="0"/>
              </a:rPr>
              <a:t>Treatment plan: </a:t>
            </a:r>
          </a:p>
          <a:p>
            <a:pPr>
              <a:lnSpc>
                <a:spcPct val="100000"/>
              </a:lnSpc>
            </a:pPr>
            <a:endParaRPr lang="en-US" b="1"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Treatment summary:</a:t>
            </a: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Expected treatment time</a:t>
            </a:r>
            <a:endParaRPr lang="en-US"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Retention plan</a:t>
            </a:r>
            <a:r>
              <a:rPr lang="en-US" dirty="0">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773451471"/>
              </p:ext>
            </p:extLst>
          </p:nvPr>
        </p:nvGraphicFramePr>
        <p:xfrm>
          <a:off x="3396607" y="6277704"/>
          <a:ext cx="10000636" cy="3360972"/>
        </p:xfrm>
        <a:graphic>
          <a:graphicData uri="http://schemas.openxmlformats.org/drawingml/2006/table">
            <a:tbl>
              <a:tblPr firstRow="1" bandRow="1">
                <a:tableStyleId>{5202B0CA-FC54-4496-8BCA-5EF66A818D29}</a:tableStyleId>
              </a:tblPr>
              <a:tblGrid>
                <a:gridCol w="5000318">
                  <a:extLst>
                    <a:ext uri="{9D8B030D-6E8A-4147-A177-3AD203B41FA5}">
                      <a16:colId xmlns:a16="http://schemas.microsoft.com/office/drawing/2014/main" val="3191998888"/>
                    </a:ext>
                  </a:extLst>
                </a:gridCol>
                <a:gridCol w="5000318">
                  <a:extLst>
                    <a:ext uri="{9D8B030D-6E8A-4147-A177-3AD203B41FA5}">
                      <a16:colId xmlns:a16="http://schemas.microsoft.com/office/drawing/2014/main" val="1280705806"/>
                    </a:ext>
                  </a:extLst>
                </a:gridCol>
              </a:tblGrid>
              <a:tr h="783322">
                <a:tc>
                  <a:txBody>
                    <a:bodyPr/>
                    <a:lstStyle/>
                    <a:p>
                      <a:pPr algn="ctr"/>
                      <a:r>
                        <a:rPr lang="en-US" sz="2800" dirty="0">
                          <a:latin typeface="Times New Roman" panose="02020603050405020304" pitchFamily="18" charset="0"/>
                          <a:cs typeface="Times New Roman" panose="02020603050405020304" pitchFamily="18" charset="0"/>
                        </a:rPr>
                        <a:t>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a:latin typeface="Times New Roman" panose="02020603050405020304" pitchFamily="18" charset="0"/>
                          <a:cs typeface="Times New Roman" panose="02020603050405020304" pitchFamily="18" charset="0"/>
                        </a:rPr>
                        <a:t>Disadvantages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877605"/>
                  </a:ext>
                </a:extLst>
              </a:tr>
              <a:tr h="2577650">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888543"/>
                  </a:ext>
                </a:extLst>
              </a:tr>
            </a:tbl>
          </a:graphicData>
        </a:graphic>
      </p:graphicFrame>
    </p:spTree>
    <p:extLst>
      <p:ext uri="{BB962C8B-B14F-4D97-AF65-F5344CB8AC3E}">
        <p14:creationId xmlns:p14="http://schemas.microsoft.com/office/powerpoint/2010/main" val="28083872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38E3FF8-3238-DE48-BAF0-8ED25B603864}"/>
              </a:ext>
            </a:extLst>
          </p:cNvPr>
          <p:cNvSpPr>
            <a:spLocks noGrp="1"/>
          </p:cNvSpPr>
          <p:nvPr>
            <p:ph sz="half" idx="2"/>
          </p:nvPr>
        </p:nvSpPr>
        <p:spPr>
          <a:xfrm>
            <a:off x="1089025" y="1679335"/>
            <a:ext cx="15125700" cy="7539615"/>
          </a:xfrm>
        </p:spPr>
        <p:txBody>
          <a:bodyPr>
            <a:normAutofit/>
          </a:bodyPr>
          <a:lstStyle/>
          <a:p>
            <a:pPr marL="0" indent="0">
              <a:lnSpc>
                <a:spcPct val="150000"/>
              </a:lnSpc>
              <a:buNone/>
            </a:pPr>
            <a:r>
              <a:rPr lang="en-US" sz="3600" dirty="0">
                <a:latin typeface="Times New Roman" panose="02020603050405020304" pitchFamily="18" charset="0"/>
                <a:cs typeface="Times New Roman" panose="02020603050405020304" pitchFamily="18" charset="0"/>
              </a:rPr>
              <a:t>Rationale:</a:t>
            </a:r>
          </a:p>
          <a:p>
            <a:pPr marL="0" indent="0">
              <a:lnSpc>
                <a:spcPct val="150000"/>
              </a:lnSpc>
              <a:buNone/>
            </a:pPr>
            <a:endParaRPr lang="en-US" sz="3600" dirty="0">
              <a:latin typeface="Times New Roman" panose="02020603050405020304" pitchFamily="18" charset="0"/>
              <a:cs typeface="Times New Roman" panose="02020603050405020304" pitchFamily="18" charset="0"/>
            </a:endParaRPr>
          </a:p>
          <a:p>
            <a:pPr marL="0" indent="0">
              <a:lnSpc>
                <a:spcPct val="150000"/>
              </a:lnSpc>
              <a:buNone/>
            </a:pPr>
            <a:endParaRPr lang="en-US" sz="3600" dirty="0">
              <a:latin typeface="Times New Roman" panose="02020603050405020304" pitchFamily="18" charset="0"/>
              <a:cs typeface="Times New Roman" panose="02020603050405020304" pitchFamily="18" charset="0"/>
            </a:endParaRPr>
          </a:p>
          <a:p>
            <a:pPr marL="0" indent="0">
              <a:lnSpc>
                <a:spcPct val="150000"/>
              </a:lnSpc>
              <a:buNone/>
            </a:pPr>
            <a:endParaRPr lang="en-US" sz="3600" dirty="0">
              <a:latin typeface="Times New Roman" panose="02020603050405020304" pitchFamily="18" charset="0"/>
              <a:cs typeface="Times New Roman" panose="02020603050405020304" pitchFamily="18" charset="0"/>
            </a:endParaRPr>
          </a:p>
          <a:p>
            <a:pPr marL="0" indent="0">
              <a:lnSpc>
                <a:spcPct val="150000"/>
              </a:lnSpc>
              <a:buNone/>
            </a:pPr>
            <a:r>
              <a:rPr lang="en-US" sz="3600">
                <a:latin typeface="Times New Roman" panose="02020603050405020304" pitchFamily="18" charset="0"/>
                <a:cs typeface="Times New Roman" panose="02020603050405020304" pitchFamily="18" charset="0"/>
              </a:rPr>
              <a:t>Prognosis: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73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92143" y="735980"/>
            <a:ext cx="15690803" cy="1334018"/>
          </a:xfrm>
        </p:spPr>
        <p:txBody>
          <a:bodyPr>
            <a:normAutofit/>
          </a:bodyPr>
          <a:lstStyle/>
          <a:p>
            <a:r>
              <a:rPr lang="en-US" sz="6000" dirty="0">
                <a:latin typeface="+mn-lt"/>
              </a:rPr>
              <a:t>Interdisciplinary Management &amp; Documentation</a:t>
            </a:r>
            <a:endParaRPr lang="en-US" dirty="0">
              <a:latin typeface="+mn-lt"/>
            </a:endParaRPr>
          </a:p>
        </p:txBody>
      </p:sp>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426512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A2C0-C144-174A-9FA9-DE111983876D}"/>
              </a:ext>
            </a:extLst>
          </p:cNvPr>
          <p:cNvSpPr>
            <a:spLocks noGrp="1"/>
          </p:cNvSpPr>
          <p:nvPr>
            <p:ph type="title"/>
          </p:nvPr>
        </p:nvSpPr>
        <p:spPr/>
        <p:txBody>
          <a:bodyPr>
            <a:normAutofit/>
          </a:bodyPr>
          <a:lstStyle/>
          <a:p>
            <a:r>
              <a:rPr lang="en-US" sz="6000" dirty="0">
                <a:latin typeface="+mn-lt"/>
              </a:rPr>
              <a:t>Mechanics: </a:t>
            </a:r>
            <a:r>
              <a:rPr lang="en-US" sz="4000" dirty="0">
                <a:latin typeface="+mn-lt"/>
              </a:rPr>
              <a:t>(give details in order of use as planned)</a:t>
            </a:r>
          </a:p>
        </p:txBody>
      </p:sp>
      <p:sp>
        <p:nvSpPr>
          <p:cNvPr id="3" name="Content Placeholder 2">
            <a:extLst>
              <a:ext uri="{FF2B5EF4-FFF2-40B4-BE49-F238E27FC236}">
                <a16:creationId xmlns:a16="http://schemas.microsoft.com/office/drawing/2014/main" id="{9CA8166E-A53D-9143-ACE0-95543042AD9D}"/>
              </a:ext>
            </a:extLst>
          </p:cNvPr>
          <p:cNvSpPr>
            <a:spLocks noGrp="1"/>
          </p:cNvSpPr>
          <p:nvPr>
            <p:ph idx="1"/>
          </p:nvPr>
        </p:nvSpPr>
        <p:spPr>
          <a:xfrm>
            <a:off x="1192143" y="2281651"/>
            <a:ext cx="14955977" cy="6188570"/>
          </a:xfrm>
        </p:spPr>
        <p:txBody>
          <a:bodyPr>
            <a:noAutofit/>
          </a:bodyPr>
          <a:lstStyle/>
          <a:p>
            <a:pPr>
              <a:lnSpc>
                <a:spcPct val="150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770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Mechanics, part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793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0741" y="1443704"/>
            <a:ext cx="386080"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Class:</a:t>
            </a:r>
            <a:endParaRPr sz="1164">
              <a:latin typeface="Times New Roman"/>
              <a:cs typeface="Times New Roman"/>
            </a:endParaRPr>
          </a:p>
        </p:txBody>
      </p:sp>
      <p:sp>
        <p:nvSpPr>
          <p:cNvPr id="3" name="object 3"/>
          <p:cNvSpPr/>
          <p:nvPr/>
        </p:nvSpPr>
        <p:spPr>
          <a:xfrm>
            <a:off x="5420729" y="3063591"/>
            <a:ext cx="6502400" cy="0"/>
          </a:xfrm>
          <a:custGeom>
            <a:avLst/>
            <a:gdLst/>
            <a:ahLst/>
            <a:cxnLst/>
            <a:rect l="l" t="t" r="r" b="b"/>
            <a:pathLst>
              <a:path w="6705600">
                <a:moveTo>
                  <a:pt x="0" y="0"/>
                </a:moveTo>
                <a:lnTo>
                  <a:pt x="6705600" y="0"/>
                </a:lnTo>
              </a:path>
            </a:pathLst>
          </a:custGeom>
          <a:ln w="7467">
            <a:solidFill>
              <a:srgbClr val="000000"/>
            </a:solidFill>
          </a:ln>
        </p:spPr>
        <p:txBody>
          <a:bodyPr wrap="square" lIns="0" tIns="0" rIns="0" bIns="0" rtlCol="0"/>
          <a:lstStyle/>
          <a:p>
            <a:endParaRPr sz="1745"/>
          </a:p>
        </p:txBody>
      </p:sp>
      <p:sp>
        <p:nvSpPr>
          <p:cNvPr id="4" name="object 4"/>
          <p:cNvSpPr/>
          <p:nvPr/>
        </p:nvSpPr>
        <p:spPr>
          <a:xfrm>
            <a:off x="8485009" y="548024"/>
            <a:ext cx="466300" cy="917281"/>
          </a:xfrm>
          <a:prstGeom prst="rect">
            <a:avLst/>
          </a:prstGeom>
          <a:blipFill>
            <a:blip r:embed="rId2" cstate="print"/>
            <a:stretch>
              <a:fillRect/>
            </a:stretch>
          </a:blipFill>
        </p:spPr>
        <p:txBody>
          <a:bodyPr wrap="square" lIns="0" tIns="0" rIns="0" bIns="0" rtlCol="0"/>
          <a:lstStyle/>
          <a:p>
            <a:endParaRPr sz="1745"/>
          </a:p>
        </p:txBody>
      </p:sp>
      <p:sp>
        <p:nvSpPr>
          <p:cNvPr id="5" name="object 5"/>
          <p:cNvSpPr/>
          <p:nvPr/>
        </p:nvSpPr>
        <p:spPr>
          <a:xfrm>
            <a:off x="8448063" y="2463508"/>
            <a:ext cx="401517" cy="41393"/>
          </a:xfrm>
          <a:prstGeom prst="rect">
            <a:avLst/>
          </a:prstGeom>
          <a:blipFill>
            <a:blip r:embed="rId3" cstate="print"/>
            <a:stretch>
              <a:fillRect/>
            </a:stretch>
          </a:blipFill>
        </p:spPr>
        <p:txBody>
          <a:bodyPr wrap="square" lIns="0" tIns="0" rIns="0" bIns="0" rtlCol="0"/>
          <a:lstStyle/>
          <a:p>
            <a:endParaRPr sz="1745"/>
          </a:p>
        </p:txBody>
      </p:sp>
      <p:sp>
        <p:nvSpPr>
          <p:cNvPr id="6" name="object 6"/>
          <p:cNvSpPr/>
          <p:nvPr/>
        </p:nvSpPr>
        <p:spPr>
          <a:xfrm>
            <a:off x="9217491" y="2453071"/>
            <a:ext cx="272629" cy="51830"/>
          </a:xfrm>
          <a:prstGeom prst="rect">
            <a:avLst/>
          </a:prstGeom>
          <a:blipFill>
            <a:blip r:embed="rId4" cstate="print"/>
            <a:stretch>
              <a:fillRect/>
            </a:stretch>
          </a:blipFill>
        </p:spPr>
        <p:txBody>
          <a:bodyPr wrap="square" lIns="0" tIns="0" rIns="0" bIns="0" rtlCol="0"/>
          <a:lstStyle/>
          <a:p>
            <a:endParaRPr sz="1745"/>
          </a:p>
        </p:txBody>
      </p:sp>
      <p:sp>
        <p:nvSpPr>
          <p:cNvPr id="7" name="object 7"/>
          <p:cNvSpPr/>
          <p:nvPr/>
        </p:nvSpPr>
        <p:spPr>
          <a:xfrm>
            <a:off x="8494990" y="3226126"/>
            <a:ext cx="419374" cy="21980"/>
          </a:xfrm>
          <a:prstGeom prst="rect">
            <a:avLst/>
          </a:prstGeom>
          <a:blipFill>
            <a:blip r:embed="rId5" cstate="print"/>
            <a:stretch>
              <a:fillRect/>
            </a:stretch>
          </a:blipFill>
        </p:spPr>
        <p:txBody>
          <a:bodyPr wrap="square" lIns="0" tIns="0" rIns="0" bIns="0" rtlCol="0"/>
          <a:lstStyle/>
          <a:p>
            <a:endParaRPr sz="1745"/>
          </a:p>
        </p:txBody>
      </p:sp>
      <p:sp>
        <p:nvSpPr>
          <p:cNvPr id="8" name="object 8"/>
          <p:cNvSpPr/>
          <p:nvPr/>
        </p:nvSpPr>
        <p:spPr>
          <a:xfrm>
            <a:off x="8448063" y="5141615"/>
            <a:ext cx="401517" cy="41092"/>
          </a:xfrm>
          <a:prstGeom prst="rect">
            <a:avLst/>
          </a:prstGeom>
          <a:blipFill>
            <a:blip r:embed="rId6" cstate="print"/>
            <a:stretch>
              <a:fillRect/>
            </a:stretch>
          </a:blipFill>
        </p:spPr>
        <p:txBody>
          <a:bodyPr wrap="square" lIns="0" tIns="0" rIns="0" bIns="0" rtlCol="0"/>
          <a:lstStyle/>
          <a:p>
            <a:endParaRPr sz="1745"/>
          </a:p>
        </p:txBody>
      </p:sp>
      <p:sp>
        <p:nvSpPr>
          <p:cNvPr id="9" name="object 9"/>
          <p:cNvSpPr/>
          <p:nvPr/>
        </p:nvSpPr>
        <p:spPr>
          <a:xfrm>
            <a:off x="9217490" y="5131180"/>
            <a:ext cx="261155" cy="51528"/>
          </a:xfrm>
          <a:prstGeom prst="rect">
            <a:avLst/>
          </a:prstGeom>
          <a:blipFill>
            <a:blip r:embed="rId7" cstate="print"/>
            <a:stretch>
              <a:fillRect/>
            </a:stretch>
          </a:blipFill>
        </p:spPr>
        <p:txBody>
          <a:bodyPr wrap="square" lIns="0" tIns="0" rIns="0" bIns="0" rtlCol="0"/>
          <a:lstStyle/>
          <a:p>
            <a:endParaRPr sz="1745"/>
          </a:p>
        </p:txBody>
      </p:sp>
      <p:sp>
        <p:nvSpPr>
          <p:cNvPr id="10" name="object 10"/>
          <p:cNvSpPr/>
          <p:nvPr/>
        </p:nvSpPr>
        <p:spPr>
          <a:xfrm>
            <a:off x="8448064" y="6329397"/>
            <a:ext cx="466300" cy="917294"/>
          </a:xfrm>
          <a:prstGeom prst="rect">
            <a:avLst/>
          </a:prstGeom>
          <a:blipFill>
            <a:blip r:embed="rId8" cstate="print"/>
            <a:stretch>
              <a:fillRect/>
            </a:stretch>
          </a:blipFill>
        </p:spPr>
        <p:txBody>
          <a:bodyPr wrap="square" lIns="0" tIns="0" rIns="0" bIns="0" rtlCol="0"/>
          <a:lstStyle/>
          <a:p>
            <a:endParaRPr sz="1745"/>
          </a:p>
        </p:txBody>
      </p:sp>
      <p:sp>
        <p:nvSpPr>
          <p:cNvPr id="11" name="object 11"/>
          <p:cNvSpPr/>
          <p:nvPr/>
        </p:nvSpPr>
        <p:spPr>
          <a:xfrm>
            <a:off x="8448064" y="8244888"/>
            <a:ext cx="401518" cy="41238"/>
          </a:xfrm>
          <a:prstGeom prst="rect">
            <a:avLst/>
          </a:prstGeom>
          <a:blipFill>
            <a:blip r:embed="rId6" cstate="print"/>
            <a:stretch>
              <a:fillRect/>
            </a:stretch>
          </a:blipFill>
        </p:spPr>
        <p:txBody>
          <a:bodyPr wrap="square" lIns="0" tIns="0" rIns="0" bIns="0" rtlCol="0"/>
          <a:lstStyle/>
          <a:p>
            <a:endParaRPr sz="1745"/>
          </a:p>
        </p:txBody>
      </p:sp>
      <p:sp>
        <p:nvSpPr>
          <p:cNvPr id="12" name="object 12"/>
          <p:cNvSpPr/>
          <p:nvPr/>
        </p:nvSpPr>
        <p:spPr>
          <a:xfrm>
            <a:off x="9402892" y="7280632"/>
            <a:ext cx="275024" cy="53464"/>
          </a:xfrm>
          <a:prstGeom prst="rect">
            <a:avLst/>
          </a:prstGeom>
          <a:blipFill>
            <a:blip r:embed="rId9" cstate="print"/>
            <a:stretch>
              <a:fillRect/>
            </a:stretch>
          </a:blipFill>
        </p:spPr>
        <p:txBody>
          <a:bodyPr wrap="square" lIns="0" tIns="0" rIns="0" bIns="0" rtlCol="0"/>
          <a:lstStyle/>
          <a:p>
            <a:endParaRPr sz="1745"/>
          </a:p>
        </p:txBody>
      </p:sp>
      <p:sp>
        <p:nvSpPr>
          <p:cNvPr id="13" name="object 13"/>
          <p:cNvSpPr/>
          <p:nvPr/>
        </p:nvSpPr>
        <p:spPr>
          <a:xfrm>
            <a:off x="9492512" y="7341520"/>
            <a:ext cx="185404" cy="944606"/>
          </a:xfrm>
          <a:prstGeom prst="rect">
            <a:avLst/>
          </a:prstGeom>
          <a:blipFill>
            <a:blip r:embed="rId10" cstate="print"/>
            <a:stretch>
              <a:fillRect/>
            </a:stretch>
          </a:blipFill>
        </p:spPr>
        <p:txBody>
          <a:bodyPr wrap="square" lIns="0" tIns="0" rIns="0" bIns="0" rtlCol="0"/>
          <a:lstStyle/>
          <a:p>
            <a:endParaRPr sz="1745"/>
          </a:p>
        </p:txBody>
      </p:sp>
      <p:sp>
        <p:nvSpPr>
          <p:cNvPr id="14" name="object 14"/>
          <p:cNvSpPr txBox="1"/>
          <p:nvPr/>
        </p:nvSpPr>
        <p:spPr>
          <a:xfrm>
            <a:off x="5413956" y="5606707"/>
            <a:ext cx="9185447" cy="1153010"/>
          </a:xfrm>
          <a:prstGeom prst="rect">
            <a:avLst/>
          </a:prstGeom>
        </p:spPr>
        <p:txBody>
          <a:bodyPr vert="horz" wrap="square" lIns="0" tIns="75122" rIns="0" bIns="0" rtlCol="0">
            <a:spAutoFit/>
          </a:bodyPr>
          <a:lstStyle/>
          <a:p>
            <a:pPr marL="12931">
              <a:spcBef>
                <a:spcPts val="592"/>
              </a:spcBef>
            </a:pPr>
            <a:r>
              <a:rPr sz="1400" spc="-5" dirty="0">
                <a:solidFill>
                  <a:srgbClr val="FF0000"/>
                </a:solidFill>
                <a:latin typeface="Times New Roman"/>
                <a:cs typeface="Times New Roman"/>
              </a:rPr>
              <a:t>Forward arrow indicate mesial movement. Backward arrow indicate distal movement. </a:t>
            </a:r>
            <a:r>
              <a:rPr sz="1400" dirty="0">
                <a:solidFill>
                  <a:srgbClr val="FF0000"/>
                </a:solidFill>
                <a:latin typeface="Times New Roman"/>
                <a:cs typeface="Times New Roman"/>
              </a:rPr>
              <a:t>The box below the</a:t>
            </a:r>
            <a:r>
              <a:rPr sz="1400" spc="-10" dirty="0">
                <a:solidFill>
                  <a:srgbClr val="FF0000"/>
                </a:solidFill>
                <a:latin typeface="Times New Roman"/>
                <a:cs typeface="Times New Roman"/>
              </a:rPr>
              <a:t> </a:t>
            </a:r>
            <a:r>
              <a:rPr sz="1400" spc="5" dirty="0">
                <a:solidFill>
                  <a:srgbClr val="FF0000"/>
                </a:solidFill>
                <a:latin typeface="Times New Roman"/>
                <a:cs typeface="Times New Roman"/>
              </a:rPr>
              <a:t>arrow</a:t>
            </a:r>
            <a:r>
              <a:rPr sz="1400" spc="15" dirty="0">
                <a:solidFill>
                  <a:srgbClr val="FF0000"/>
                </a:solidFill>
                <a:latin typeface="Times New Roman"/>
                <a:cs typeface="Times New Roman"/>
              </a:rPr>
              <a:t> </a:t>
            </a:r>
            <a:r>
              <a:rPr sz="1400" dirty="0">
                <a:solidFill>
                  <a:srgbClr val="FF0000"/>
                </a:solidFill>
                <a:latin typeface="Times New Roman"/>
                <a:cs typeface="Times New Roman"/>
              </a:rPr>
              <a:t>indicate</a:t>
            </a:r>
            <a:r>
              <a:rPr lang="en-US" sz="1400" dirty="0">
                <a:solidFill>
                  <a:srgbClr val="FF0000"/>
                </a:solidFill>
                <a:latin typeface="Times New Roman"/>
                <a:cs typeface="Times New Roman"/>
              </a:rPr>
              <a:t>s</a:t>
            </a:r>
            <a:r>
              <a:rPr sz="1400" spc="15" dirty="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dirty="0">
                <a:solidFill>
                  <a:srgbClr val="FF0000"/>
                </a:solidFill>
                <a:latin typeface="Times New Roman"/>
                <a:cs typeface="Times New Roman"/>
              </a:rPr>
              <a:t>amount</a:t>
            </a:r>
            <a:r>
              <a:rPr sz="1400" spc="15" dirty="0">
                <a:solidFill>
                  <a:srgbClr val="FF0000"/>
                </a:solidFill>
                <a:latin typeface="Times New Roman"/>
                <a:cs typeface="Times New Roman"/>
              </a:rPr>
              <a:t> </a:t>
            </a:r>
            <a:r>
              <a:rPr sz="1400" dirty="0">
                <a:solidFill>
                  <a:srgbClr val="FF0000"/>
                </a:solidFill>
                <a:latin typeface="Times New Roman"/>
                <a:cs typeface="Times New Roman"/>
              </a:rPr>
              <a:t>of</a:t>
            </a:r>
            <a:r>
              <a:rPr sz="1400" spc="15" dirty="0">
                <a:solidFill>
                  <a:srgbClr val="FF0000"/>
                </a:solidFill>
                <a:latin typeface="Times New Roman"/>
                <a:cs typeface="Times New Roman"/>
              </a:rPr>
              <a:t> </a:t>
            </a:r>
            <a:r>
              <a:rPr sz="1400" dirty="0">
                <a:solidFill>
                  <a:srgbClr val="FF0000"/>
                </a:solidFill>
                <a:latin typeface="Times New Roman"/>
                <a:cs typeface="Times New Roman"/>
              </a:rPr>
              <a:t>mm</a:t>
            </a:r>
            <a:r>
              <a:rPr sz="1400" spc="15" dirty="0">
                <a:solidFill>
                  <a:srgbClr val="FF0000"/>
                </a:solidFill>
                <a:latin typeface="Times New Roman"/>
                <a:cs typeface="Times New Roman"/>
              </a:rPr>
              <a:t> </a:t>
            </a:r>
            <a:r>
              <a:rPr sz="1400" dirty="0">
                <a:solidFill>
                  <a:srgbClr val="FF0000"/>
                </a:solidFill>
                <a:latin typeface="Times New Roman"/>
                <a:cs typeface="Times New Roman"/>
              </a:rPr>
              <a:t>is</a:t>
            </a:r>
            <a:r>
              <a:rPr sz="1400" spc="15" dirty="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dirty="0">
                <a:solidFill>
                  <a:srgbClr val="FF0000"/>
                </a:solidFill>
                <a:latin typeface="Times New Roman"/>
                <a:cs typeface="Times New Roman"/>
              </a:rPr>
              <a:t>mesial</a:t>
            </a:r>
            <a:r>
              <a:rPr sz="1400" spc="15" dirty="0">
                <a:solidFill>
                  <a:srgbClr val="FF0000"/>
                </a:solidFill>
                <a:latin typeface="Times New Roman"/>
                <a:cs typeface="Times New Roman"/>
              </a:rPr>
              <a:t> </a:t>
            </a:r>
            <a:r>
              <a:rPr sz="1400" dirty="0">
                <a:solidFill>
                  <a:srgbClr val="FF0000"/>
                </a:solidFill>
                <a:latin typeface="Times New Roman"/>
                <a:cs typeface="Times New Roman"/>
              </a:rPr>
              <a:t>or</a:t>
            </a:r>
            <a:r>
              <a:rPr sz="1400" spc="15" dirty="0">
                <a:solidFill>
                  <a:srgbClr val="FF0000"/>
                </a:solidFill>
                <a:latin typeface="Times New Roman"/>
                <a:cs typeface="Times New Roman"/>
              </a:rPr>
              <a:t> </a:t>
            </a:r>
            <a:r>
              <a:rPr sz="1400" dirty="0">
                <a:solidFill>
                  <a:srgbClr val="FF0000"/>
                </a:solidFill>
                <a:latin typeface="Times New Roman"/>
                <a:cs typeface="Times New Roman"/>
              </a:rPr>
              <a:t>distal</a:t>
            </a:r>
            <a:r>
              <a:rPr sz="1400" spc="15" dirty="0">
                <a:solidFill>
                  <a:srgbClr val="FF0000"/>
                </a:solidFill>
                <a:latin typeface="Times New Roman"/>
                <a:cs typeface="Times New Roman"/>
              </a:rPr>
              <a:t> </a:t>
            </a:r>
            <a:r>
              <a:rPr sz="1400" dirty="0">
                <a:solidFill>
                  <a:srgbClr val="FF0000"/>
                </a:solidFill>
                <a:latin typeface="Times New Roman"/>
                <a:cs typeface="Times New Roman"/>
              </a:rPr>
              <a:t>movement.</a:t>
            </a:r>
            <a:r>
              <a:rPr sz="1400" spc="170" dirty="0">
                <a:solidFill>
                  <a:srgbClr val="FF0000"/>
                </a:solidFill>
                <a:latin typeface="Times New Roman"/>
                <a:cs typeface="Times New Roman"/>
              </a:rPr>
              <a:t> </a:t>
            </a:r>
            <a:r>
              <a:rPr sz="1400" spc="-5" dirty="0">
                <a:solidFill>
                  <a:srgbClr val="FF0000"/>
                </a:solidFill>
                <a:latin typeface="Times New Roman"/>
                <a:cs typeface="Times New Roman"/>
              </a:rPr>
              <a:t>No</a:t>
            </a:r>
            <a:r>
              <a:rPr sz="1400" spc="24" dirty="0">
                <a:solidFill>
                  <a:srgbClr val="FF0000"/>
                </a:solidFill>
                <a:latin typeface="Times New Roman"/>
                <a:cs typeface="Times New Roman"/>
              </a:rPr>
              <a:t> </a:t>
            </a:r>
            <a:r>
              <a:rPr sz="1400" spc="-15" dirty="0">
                <a:solidFill>
                  <a:srgbClr val="FF0000"/>
                </a:solidFill>
                <a:latin typeface="Times New Roman"/>
                <a:cs typeface="Times New Roman"/>
              </a:rPr>
              <a:t>movement</a:t>
            </a:r>
            <a:r>
              <a:rPr sz="1400" spc="19" dirty="0">
                <a:solidFill>
                  <a:srgbClr val="FF0000"/>
                </a:solidFill>
                <a:latin typeface="Times New Roman"/>
                <a:cs typeface="Times New Roman"/>
              </a:rPr>
              <a:t> </a:t>
            </a:r>
            <a:r>
              <a:rPr sz="1400" dirty="0">
                <a:solidFill>
                  <a:srgbClr val="FF0000"/>
                </a:solidFill>
                <a:latin typeface="Times New Roman"/>
                <a:cs typeface="Times New Roman"/>
              </a:rPr>
              <a:t>=</a:t>
            </a:r>
            <a:r>
              <a:rPr sz="1400" spc="24" dirty="0">
                <a:solidFill>
                  <a:srgbClr val="FF0000"/>
                </a:solidFill>
                <a:latin typeface="Times New Roman"/>
                <a:cs typeface="Times New Roman"/>
              </a:rPr>
              <a:t> </a:t>
            </a:r>
            <a:r>
              <a:rPr sz="1400" dirty="0">
                <a:solidFill>
                  <a:srgbClr val="FF0000"/>
                </a:solidFill>
                <a:latin typeface="Times New Roman"/>
                <a:cs typeface="Times New Roman"/>
              </a:rPr>
              <a:t>0.</a:t>
            </a:r>
            <a:r>
              <a:rPr sz="1400" spc="15" dirty="0">
                <a:solidFill>
                  <a:srgbClr val="FF0000"/>
                </a:solidFill>
                <a:latin typeface="Times New Roman"/>
                <a:cs typeface="Times New Roman"/>
              </a:rPr>
              <a:t> </a:t>
            </a:r>
            <a:r>
              <a:rPr sz="1400" dirty="0">
                <a:solidFill>
                  <a:srgbClr val="FF0000"/>
                </a:solidFill>
                <a:latin typeface="Times New Roman"/>
                <a:cs typeface="Times New Roman"/>
              </a:rPr>
              <a:t>Midline:</a:t>
            </a:r>
            <a:r>
              <a:rPr sz="1400" spc="15" dirty="0">
                <a:solidFill>
                  <a:srgbClr val="FF0000"/>
                </a:solidFill>
                <a:latin typeface="Times New Roman"/>
                <a:cs typeface="Times New Roman"/>
              </a:rPr>
              <a:t> </a:t>
            </a:r>
            <a:r>
              <a:rPr sz="1400" dirty="0">
                <a:solidFill>
                  <a:srgbClr val="FF0000"/>
                </a:solidFill>
                <a:latin typeface="Times New Roman"/>
                <a:cs typeface="Times New Roman"/>
              </a:rPr>
              <a:t>indicate</a:t>
            </a:r>
            <a:r>
              <a:rPr sz="1400" spc="15" dirty="0">
                <a:solidFill>
                  <a:srgbClr val="FF0000"/>
                </a:solidFill>
                <a:latin typeface="Times New Roman"/>
                <a:cs typeface="Times New Roman"/>
              </a:rPr>
              <a:t> </a:t>
            </a:r>
            <a:r>
              <a:rPr sz="1400" dirty="0">
                <a:solidFill>
                  <a:srgbClr val="FF0000"/>
                </a:solidFill>
                <a:latin typeface="Times New Roman"/>
                <a:cs typeface="Times New Roman"/>
              </a:rPr>
              <a:t>which</a:t>
            </a:r>
            <a:r>
              <a:rPr sz="1400" spc="15" dirty="0">
                <a:solidFill>
                  <a:srgbClr val="FF0000"/>
                </a:solidFill>
                <a:latin typeface="Times New Roman"/>
                <a:cs typeface="Times New Roman"/>
              </a:rPr>
              <a:t> </a:t>
            </a:r>
            <a:r>
              <a:rPr sz="1400" dirty="0">
                <a:solidFill>
                  <a:srgbClr val="FF0000"/>
                </a:solidFill>
                <a:latin typeface="Times New Roman"/>
                <a:cs typeface="Times New Roman"/>
              </a:rPr>
              <a:t>side</a:t>
            </a:r>
            <a:r>
              <a:rPr sz="1400" spc="19" dirty="0">
                <a:solidFill>
                  <a:srgbClr val="FF0000"/>
                </a:solidFill>
                <a:latin typeface="Times New Roman"/>
                <a:cs typeface="Times New Roman"/>
              </a:rPr>
              <a:t> </a:t>
            </a:r>
            <a:r>
              <a:rPr sz="1400" dirty="0">
                <a:solidFill>
                  <a:srgbClr val="FF0000"/>
                </a:solidFill>
                <a:latin typeface="Times New Roman"/>
                <a:cs typeface="Times New Roman"/>
              </a:rPr>
              <a:t>and</a:t>
            </a:r>
            <a:r>
              <a:rPr sz="1400" spc="15" dirty="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dirty="0">
                <a:solidFill>
                  <a:srgbClr val="FF0000"/>
                </a:solidFill>
                <a:latin typeface="Times New Roman"/>
                <a:cs typeface="Times New Roman"/>
              </a:rPr>
              <a:t>amount</a:t>
            </a:r>
            <a:r>
              <a:rPr sz="1400" spc="15" dirty="0">
                <a:solidFill>
                  <a:srgbClr val="FF0000"/>
                </a:solidFill>
                <a:latin typeface="Times New Roman"/>
                <a:cs typeface="Times New Roman"/>
              </a:rPr>
              <a:t> </a:t>
            </a:r>
            <a:r>
              <a:rPr sz="1400" dirty="0">
                <a:solidFill>
                  <a:srgbClr val="FF0000"/>
                </a:solidFill>
                <a:latin typeface="Times New Roman"/>
                <a:cs typeface="Times New Roman"/>
              </a:rPr>
              <a:t>of</a:t>
            </a:r>
            <a:r>
              <a:rPr sz="1400" spc="15" dirty="0">
                <a:solidFill>
                  <a:srgbClr val="FF0000"/>
                </a:solidFill>
                <a:latin typeface="Times New Roman"/>
                <a:cs typeface="Times New Roman"/>
              </a:rPr>
              <a:t> </a:t>
            </a:r>
            <a:r>
              <a:rPr sz="1400" spc="5" dirty="0">
                <a:solidFill>
                  <a:srgbClr val="FF0000"/>
                </a:solidFill>
                <a:latin typeface="Times New Roman"/>
                <a:cs typeface="Times New Roman"/>
              </a:rPr>
              <a:t>movement.</a:t>
            </a:r>
            <a:endParaRPr sz="1400" dirty="0">
              <a:latin typeface="Times New Roman"/>
              <a:cs typeface="Times New Roman"/>
            </a:endParaRPr>
          </a:p>
          <a:p>
            <a:pPr marL="42487">
              <a:spcBef>
                <a:spcPts val="107"/>
              </a:spcBef>
            </a:pPr>
            <a:r>
              <a:rPr sz="1400" spc="10" dirty="0">
                <a:latin typeface="Palatino Linotype"/>
                <a:cs typeface="Palatino Linotype"/>
              </a:rPr>
              <a:t>_</a:t>
            </a:r>
            <a:r>
              <a:rPr sz="1400" spc="10" dirty="0">
                <a:latin typeface="Cambria"/>
                <a:cs typeface="Cambria"/>
              </a:rPr>
              <a:t>___________________________________________________________________________________________________________________</a:t>
            </a:r>
            <a:endParaRPr sz="1400" dirty="0">
              <a:latin typeface="Cambria"/>
              <a:cs typeface="Cambria"/>
            </a:endParaRPr>
          </a:p>
          <a:p>
            <a:pPr>
              <a:spcBef>
                <a:spcPts val="19"/>
              </a:spcBef>
            </a:pPr>
            <a:endParaRPr sz="1552" dirty="0">
              <a:latin typeface="Cambria"/>
              <a:cs typeface="Cambria"/>
            </a:endParaRPr>
          </a:p>
          <a:p>
            <a:pPr marL="12315">
              <a:spcBef>
                <a:spcPts val="5"/>
              </a:spcBef>
            </a:pPr>
            <a:r>
              <a:rPr sz="1164" spc="-5" dirty="0">
                <a:latin typeface="Times New Roman"/>
                <a:cs typeface="Times New Roman"/>
              </a:rPr>
              <a:t>Final</a:t>
            </a:r>
            <a:endParaRPr sz="1164" dirty="0">
              <a:latin typeface="Times New Roman"/>
              <a:cs typeface="Times New Roman"/>
            </a:endParaRPr>
          </a:p>
        </p:txBody>
      </p:sp>
      <p:sp>
        <p:nvSpPr>
          <p:cNvPr id="15" name="object 15"/>
          <p:cNvSpPr txBox="1"/>
          <p:nvPr/>
        </p:nvSpPr>
        <p:spPr>
          <a:xfrm>
            <a:off x="8798183" y="1451648"/>
            <a:ext cx="269702" cy="191587"/>
          </a:xfrm>
          <a:prstGeom prst="rect">
            <a:avLst/>
          </a:prstGeom>
        </p:spPr>
        <p:txBody>
          <a:bodyPr vert="horz" wrap="square" lIns="0" tIns="12315" rIns="0" bIns="0" rtlCol="0">
            <a:spAutoFit/>
          </a:bodyPr>
          <a:lstStyle/>
          <a:p>
            <a:pPr marL="12315">
              <a:spcBef>
                <a:spcPts val="97"/>
              </a:spcBef>
            </a:pPr>
            <a:r>
              <a:rPr sz="1164" spc="-15" dirty="0">
                <a:latin typeface="Times New Roman"/>
                <a:cs typeface="Times New Roman"/>
              </a:rPr>
              <a:t>OJ</a:t>
            </a:r>
            <a:r>
              <a:rPr sz="1164" dirty="0">
                <a:latin typeface="Times New Roman"/>
                <a:cs typeface="Times New Roman"/>
              </a:rPr>
              <a:t>=</a:t>
            </a:r>
            <a:endParaRPr sz="1164">
              <a:latin typeface="Times New Roman"/>
              <a:cs typeface="Times New Roman"/>
            </a:endParaRPr>
          </a:p>
        </p:txBody>
      </p:sp>
      <p:sp>
        <p:nvSpPr>
          <p:cNvPr id="16" name="object 16"/>
          <p:cNvSpPr txBox="1"/>
          <p:nvPr/>
        </p:nvSpPr>
        <p:spPr>
          <a:xfrm>
            <a:off x="5417853" y="3255819"/>
            <a:ext cx="329430" cy="191587"/>
          </a:xfrm>
          <a:prstGeom prst="rect">
            <a:avLst/>
          </a:prstGeom>
        </p:spPr>
        <p:txBody>
          <a:bodyPr vert="horz" wrap="square" lIns="0" tIns="12315" rIns="0" bIns="0" rtlCol="0">
            <a:spAutoFit/>
          </a:bodyPr>
          <a:lstStyle/>
          <a:p>
            <a:pPr marL="12315">
              <a:spcBef>
                <a:spcPts val="97"/>
              </a:spcBef>
            </a:pPr>
            <a:r>
              <a:rPr sz="1164" spc="-5" dirty="0">
                <a:latin typeface="Times New Roman"/>
                <a:cs typeface="Times New Roman"/>
              </a:rPr>
              <a:t>V</a:t>
            </a:r>
            <a:r>
              <a:rPr sz="1164" spc="10" dirty="0">
                <a:latin typeface="Times New Roman"/>
                <a:cs typeface="Times New Roman"/>
              </a:rPr>
              <a:t>T</a:t>
            </a:r>
            <a:r>
              <a:rPr sz="1164" dirty="0">
                <a:latin typeface="Times New Roman"/>
                <a:cs typeface="Times New Roman"/>
              </a:rPr>
              <a:t>O</a:t>
            </a:r>
            <a:endParaRPr sz="1164">
              <a:latin typeface="Times New Roman"/>
              <a:cs typeface="Times New Roman"/>
            </a:endParaRPr>
          </a:p>
        </p:txBody>
      </p:sp>
      <p:sp>
        <p:nvSpPr>
          <p:cNvPr id="17" name="object 17"/>
          <p:cNvSpPr txBox="1"/>
          <p:nvPr/>
        </p:nvSpPr>
        <p:spPr>
          <a:xfrm>
            <a:off x="5422735" y="568734"/>
            <a:ext cx="378075"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Initial</a:t>
            </a:r>
            <a:endParaRPr sz="1164">
              <a:latin typeface="Times New Roman"/>
              <a:cs typeface="Times New Roman"/>
            </a:endParaRPr>
          </a:p>
        </p:txBody>
      </p:sp>
      <p:sp>
        <p:nvSpPr>
          <p:cNvPr id="18" name="object 18"/>
          <p:cNvSpPr txBox="1"/>
          <p:nvPr/>
        </p:nvSpPr>
        <p:spPr>
          <a:xfrm>
            <a:off x="5413956" y="4219884"/>
            <a:ext cx="386080"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Class:</a:t>
            </a:r>
            <a:endParaRPr sz="1164">
              <a:latin typeface="Times New Roman"/>
              <a:cs typeface="Times New Roman"/>
            </a:endParaRPr>
          </a:p>
        </p:txBody>
      </p:sp>
      <p:sp>
        <p:nvSpPr>
          <p:cNvPr id="19" name="object 19"/>
          <p:cNvSpPr txBox="1"/>
          <p:nvPr/>
        </p:nvSpPr>
        <p:spPr>
          <a:xfrm>
            <a:off x="6748056" y="1467694"/>
            <a:ext cx="254924"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mm</a:t>
            </a:r>
            <a:endParaRPr sz="1164">
              <a:latin typeface="Times New Roman"/>
              <a:cs typeface="Times New Roman"/>
            </a:endParaRPr>
          </a:p>
        </p:txBody>
      </p:sp>
      <p:sp>
        <p:nvSpPr>
          <p:cNvPr id="20" name="object 20"/>
          <p:cNvSpPr/>
          <p:nvPr/>
        </p:nvSpPr>
        <p:spPr>
          <a:xfrm>
            <a:off x="6685785" y="7709963"/>
            <a:ext cx="429498" cy="132764"/>
          </a:xfrm>
          <a:prstGeom prst="rect">
            <a:avLst/>
          </a:prstGeom>
          <a:blipFill>
            <a:blip r:embed="rId11" cstate="print"/>
            <a:stretch>
              <a:fillRect/>
            </a:stretch>
          </a:blipFill>
        </p:spPr>
        <p:txBody>
          <a:bodyPr wrap="square" lIns="0" tIns="0" rIns="0" bIns="0" rtlCol="0"/>
          <a:lstStyle/>
          <a:p>
            <a:endParaRPr sz="1745"/>
          </a:p>
        </p:txBody>
      </p:sp>
      <p:sp>
        <p:nvSpPr>
          <p:cNvPr id="21" name="object 21"/>
          <p:cNvSpPr/>
          <p:nvPr/>
        </p:nvSpPr>
        <p:spPr>
          <a:xfrm>
            <a:off x="7386173" y="4564998"/>
            <a:ext cx="377870" cy="146882"/>
          </a:xfrm>
          <a:prstGeom prst="rect">
            <a:avLst/>
          </a:prstGeom>
          <a:blipFill>
            <a:blip r:embed="rId12" cstate="print"/>
            <a:stretch>
              <a:fillRect/>
            </a:stretch>
          </a:blipFill>
        </p:spPr>
        <p:txBody>
          <a:bodyPr wrap="square" lIns="0" tIns="0" rIns="0" bIns="0" rtlCol="0"/>
          <a:lstStyle/>
          <a:p>
            <a:endParaRPr sz="1745"/>
          </a:p>
        </p:txBody>
      </p:sp>
      <p:sp>
        <p:nvSpPr>
          <p:cNvPr id="22" name="object 22"/>
          <p:cNvSpPr/>
          <p:nvPr/>
        </p:nvSpPr>
        <p:spPr>
          <a:xfrm>
            <a:off x="8171460" y="3737784"/>
            <a:ext cx="429498" cy="132764"/>
          </a:xfrm>
          <a:prstGeom prst="rect">
            <a:avLst/>
          </a:prstGeom>
          <a:blipFill>
            <a:blip r:embed="rId11" cstate="print"/>
            <a:stretch>
              <a:fillRect/>
            </a:stretch>
          </a:blipFill>
        </p:spPr>
        <p:txBody>
          <a:bodyPr wrap="square" lIns="0" tIns="0" rIns="0" bIns="0" rtlCol="0"/>
          <a:lstStyle/>
          <a:p>
            <a:endParaRPr sz="1745"/>
          </a:p>
        </p:txBody>
      </p:sp>
      <p:sp>
        <p:nvSpPr>
          <p:cNvPr id="23" name="object 23"/>
          <p:cNvSpPr/>
          <p:nvPr/>
        </p:nvSpPr>
        <p:spPr>
          <a:xfrm>
            <a:off x="7294754" y="7760407"/>
            <a:ext cx="377870" cy="146882"/>
          </a:xfrm>
          <a:prstGeom prst="rect">
            <a:avLst/>
          </a:prstGeom>
          <a:blipFill>
            <a:blip r:embed="rId12" cstate="print"/>
            <a:stretch>
              <a:fillRect/>
            </a:stretch>
          </a:blipFill>
        </p:spPr>
        <p:txBody>
          <a:bodyPr wrap="square" lIns="0" tIns="0" rIns="0" bIns="0" rtlCol="0"/>
          <a:lstStyle/>
          <a:p>
            <a:endParaRPr sz="1745"/>
          </a:p>
        </p:txBody>
      </p:sp>
      <p:sp>
        <p:nvSpPr>
          <p:cNvPr id="24" name="object 24"/>
          <p:cNvSpPr txBox="1"/>
          <p:nvPr/>
        </p:nvSpPr>
        <p:spPr>
          <a:xfrm>
            <a:off x="8739502" y="4200649"/>
            <a:ext cx="272165" cy="191587"/>
          </a:xfrm>
          <a:prstGeom prst="rect">
            <a:avLst/>
          </a:prstGeom>
        </p:spPr>
        <p:txBody>
          <a:bodyPr vert="horz" wrap="square" lIns="0" tIns="12315" rIns="0" bIns="0" rtlCol="0">
            <a:spAutoFit/>
          </a:bodyPr>
          <a:lstStyle/>
          <a:p>
            <a:pPr marL="12315">
              <a:spcBef>
                <a:spcPts val="97"/>
              </a:spcBef>
            </a:pPr>
            <a:r>
              <a:rPr sz="1164" spc="-5" dirty="0">
                <a:latin typeface="Times New Roman"/>
                <a:cs typeface="Times New Roman"/>
              </a:rPr>
              <a:t>OJ=</a:t>
            </a:r>
            <a:endParaRPr sz="1164">
              <a:latin typeface="Times New Roman"/>
              <a:cs typeface="Times New Roman"/>
            </a:endParaRPr>
          </a:p>
        </p:txBody>
      </p:sp>
      <p:sp>
        <p:nvSpPr>
          <p:cNvPr id="25" name="object 25"/>
          <p:cNvSpPr txBox="1"/>
          <p:nvPr/>
        </p:nvSpPr>
        <p:spPr>
          <a:xfrm>
            <a:off x="9801610" y="1473901"/>
            <a:ext cx="252461" cy="191587"/>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mm</a:t>
            </a:r>
            <a:endParaRPr sz="1164">
              <a:latin typeface="Times New Roman"/>
              <a:cs typeface="Times New Roman"/>
            </a:endParaRPr>
          </a:p>
        </p:txBody>
      </p:sp>
      <p:sp>
        <p:nvSpPr>
          <p:cNvPr id="26" name="object 26"/>
          <p:cNvSpPr txBox="1"/>
          <p:nvPr/>
        </p:nvSpPr>
        <p:spPr>
          <a:xfrm>
            <a:off x="9883308" y="4200649"/>
            <a:ext cx="254924"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mm</a:t>
            </a:r>
            <a:endParaRPr sz="1164">
              <a:latin typeface="Times New Roman"/>
              <a:cs typeface="Times New Roman"/>
            </a:endParaRPr>
          </a:p>
        </p:txBody>
      </p:sp>
      <p:sp>
        <p:nvSpPr>
          <p:cNvPr id="27" name="object 27"/>
          <p:cNvSpPr/>
          <p:nvPr/>
        </p:nvSpPr>
        <p:spPr>
          <a:xfrm>
            <a:off x="8161247" y="4564999"/>
            <a:ext cx="429498" cy="132764"/>
          </a:xfrm>
          <a:prstGeom prst="rect">
            <a:avLst/>
          </a:prstGeom>
          <a:blipFill>
            <a:blip r:embed="rId11" cstate="print"/>
            <a:stretch>
              <a:fillRect/>
            </a:stretch>
          </a:blipFill>
        </p:spPr>
        <p:txBody>
          <a:bodyPr wrap="square" lIns="0" tIns="0" rIns="0" bIns="0" rtlCol="0"/>
          <a:lstStyle/>
          <a:p>
            <a:endParaRPr sz="1745"/>
          </a:p>
        </p:txBody>
      </p:sp>
      <p:sp>
        <p:nvSpPr>
          <p:cNvPr id="28" name="object 28"/>
          <p:cNvSpPr/>
          <p:nvPr/>
        </p:nvSpPr>
        <p:spPr>
          <a:xfrm>
            <a:off x="9856527" y="4564998"/>
            <a:ext cx="429498" cy="132764"/>
          </a:xfrm>
          <a:prstGeom prst="rect">
            <a:avLst/>
          </a:prstGeom>
          <a:blipFill>
            <a:blip r:embed="rId11" cstate="print"/>
            <a:stretch>
              <a:fillRect/>
            </a:stretch>
          </a:blipFill>
        </p:spPr>
        <p:txBody>
          <a:bodyPr wrap="square" lIns="0" tIns="0" rIns="0" bIns="0" rtlCol="0"/>
          <a:lstStyle/>
          <a:p>
            <a:endParaRPr sz="1745"/>
          </a:p>
        </p:txBody>
      </p:sp>
      <p:sp>
        <p:nvSpPr>
          <p:cNvPr id="29" name="object 29"/>
          <p:cNvSpPr/>
          <p:nvPr/>
        </p:nvSpPr>
        <p:spPr>
          <a:xfrm>
            <a:off x="5752168" y="4524147"/>
            <a:ext cx="377870" cy="146882"/>
          </a:xfrm>
          <a:prstGeom prst="rect">
            <a:avLst/>
          </a:prstGeom>
          <a:blipFill>
            <a:blip r:embed="rId12" cstate="print"/>
            <a:stretch>
              <a:fillRect/>
            </a:stretch>
          </a:blipFill>
        </p:spPr>
        <p:txBody>
          <a:bodyPr wrap="square" lIns="0" tIns="0" rIns="0" bIns="0" rtlCol="0"/>
          <a:lstStyle/>
          <a:p>
            <a:endParaRPr sz="1745"/>
          </a:p>
        </p:txBody>
      </p:sp>
      <p:sp>
        <p:nvSpPr>
          <p:cNvPr id="30" name="object 30"/>
          <p:cNvSpPr/>
          <p:nvPr/>
        </p:nvSpPr>
        <p:spPr>
          <a:xfrm>
            <a:off x="9459316" y="4564998"/>
            <a:ext cx="377870" cy="146882"/>
          </a:xfrm>
          <a:prstGeom prst="rect">
            <a:avLst/>
          </a:prstGeom>
          <a:blipFill>
            <a:blip r:embed="rId12" cstate="print"/>
            <a:stretch>
              <a:fillRect/>
            </a:stretch>
          </a:blipFill>
        </p:spPr>
        <p:txBody>
          <a:bodyPr wrap="square" lIns="0" tIns="0" rIns="0" bIns="0" rtlCol="0"/>
          <a:lstStyle/>
          <a:p>
            <a:endParaRPr sz="1745"/>
          </a:p>
        </p:txBody>
      </p:sp>
      <p:sp>
        <p:nvSpPr>
          <p:cNvPr id="31" name="object 31"/>
          <p:cNvSpPr/>
          <p:nvPr/>
        </p:nvSpPr>
        <p:spPr>
          <a:xfrm>
            <a:off x="5751420" y="7732694"/>
            <a:ext cx="377870" cy="146882"/>
          </a:xfrm>
          <a:prstGeom prst="rect">
            <a:avLst/>
          </a:prstGeom>
          <a:blipFill>
            <a:blip r:embed="rId12" cstate="print"/>
            <a:stretch>
              <a:fillRect/>
            </a:stretch>
          </a:blipFill>
        </p:spPr>
        <p:txBody>
          <a:bodyPr wrap="square" lIns="0" tIns="0" rIns="0" bIns="0" rtlCol="0"/>
          <a:lstStyle/>
          <a:p>
            <a:endParaRPr sz="1745"/>
          </a:p>
        </p:txBody>
      </p:sp>
      <p:sp>
        <p:nvSpPr>
          <p:cNvPr id="32" name="object 32"/>
          <p:cNvSpPr/>
          <p:nvPr/>
        </p:nvSpPr>
        <p:spPr>
          <a:xfrm>
            <a:off x="10684384" y="3801718"/>
            <a:ext cx="1223518" cy="917651"/>
          </a:xfrm>
          <a:prstGeom prst="rect">
            <a:avLst/>
          </a:prstGeom>
          <a:blipFill>
            <a:blip r:embed="rId13" cstate="print"/>
            <a:stretch>
              <a:fillRect/>
            </a:stretch>
          </a:blipFill>
        </p:spPr>
        <p:txBody>
          <a:bodyPr wrap="square" lIns="0" tIns="0" rIns="0" bIns="0" rtlCol="0"/>
          <a:lstStyle/>
          <a:p>
            <a:endParaRPr sz="1745"/>
          </a:p>
        </p:txBody>
      </p:sp>
      <p:sp>
        <p:nvSpPr>
          <p:cNvPr id="33" name="object 33"/>
          <p:cNvSpPr/>
          <p:nvPr/>
        </p:nvSpPr>
        <p:spPr>
          <a:xfrm>
            <a:off x="10794887" y="4270713"/>
            <a:ext cx="377870" cy="146882"/>
          </a:xfrm>
          <a:prstGeom prst="rect">
            <a:avLst/>
          </a:prstGeom>
          <a:blipFill>
            <a:blip r:embed="rId12" cstate="print"/>
            <a:stretch>
              <a:fillRect/>
            </a:stretch>
          </a:blipFill>
        </p:spPr>
        <p:txBody>
          <a:bodyPr wrap="square" lIns="0" tIns="0" rIns="0" bIns="0" rtlCol="0"/>
          <a:lstStyle/>
          <a:p>
            <a:endParaRPr sz="1745"/>
          </a:p>
        </p:txBody>
      </p:sp>
      <p:sp>
        <p:nvSpPr>
          <p:cNvPr id="34" name="object 34"/>
          <p:cNvSpPr/>
          <p:nvPr/>
        </p:nvSpPr>
        <p:spPr>
          <a:xfrm>
            <a:off x="6670218" y="3747997"/>
            <a:ext cx="429498" cy="132764"/>
          </a:xfrm>
          <a:prstGeom prst="rect">
            <a:avLst/>
          </a:prstGeom>
          <a:blipFill>
            <a:blip r:embed="rId11" cstate="print"/>
            <a:stretch>
              <a:fillRect/>
            </a:stretch>
          </a:blipFill>
        </p:spPr>
        <p:txBody>
          <a:bodyPr wrap="square" lIns="0" tIns="0" rIns="0" bIns="0" rtlCol="0"/>
          <a:lstStyle/>
          <a:p>
            <a:endParaRPr sz="1745"/>
          </a:p>
        </p:txBody>
      </p:sp>
      <p:sp>
        <p:nvSpPr>
          <p:cNvPr id="35" name="object 35"/>
          <p:cNvSpPr/>
          <p:nvPr/>
        </p:nvSpPr>
        <p:spPr>
          <a:xfrm>
            <a:off x="11405461" y="3843291"/>
            <a:ext cx="429498" cy="132764"/>
          </a:xfrm>
          <a:prstGeom prst="rect">
            <a:avLst/>
          </a:prstGeom>
          <a:blipFill>
            <a:blip r:embed="rId11" cstate="print"/>
            <a:stretch>
              <a:fillRect/>
            </a:stretch>
          </a:blipFill>
        </p:spPr>
        <p:txBody>
          <a:bodyPr wrap="square" lIns="0" tIns="0" rIns="0" bIns="0" rtlCol="0"/>
          <a:lstStyle/>
          <a:p>
            <a:endParaRPr sz="1745"/>
          </a:p>
        </p:txBody>
      </p:sp>
      <p:sp>
        <p:nvSpPr>
          <p:cNvPr id="36" name="object 36"/>
          <p:cNvSpPr txBox="1"/>
          <p:nvPr/>
        </p:nvSpPr>
        <p:spPr>
          <a:xfrm>
            <a:off x="11152741" y="3495963"/>
            <a:ext cx="492606" cy="191587"/>
          </a:xfrm>
          <a:prstGeom prst="rect">
            <a:avLst/>
          </a:prstGeom>
        </p:spPr>
        <p:txBody>
          <a:bodyPr vert="horz" wrap="square" lIns="0" tIns="12315" rIns="0" bIns="0" rtlCol="0">
            <a:spAutoFit/>
          </a:bodyPr>
          <a:lstStyle/>
          <a:p>
            <a:pPr marL="12315">
              <a:spcBef>
                <a:spcPts val="97"/>
              </a:spcBef>
            </a:pPr>
            <a:r>
              <a:rPr sz="1164" spc="-5" dirty="0">
                <a:latin typeface="Times New Roman"/>
                <a:cs typeface="Times New Roman"/>
              </a:rPr>
              <a:t>Midline</a:t>
            </a:r>
            <a:endParaRPr sz="1164">
              <a:latin typeface="Times New Roman"/>
              <a:cs typeface="Times New Roman"/>
            </a:endParaRPr>
          </a:p>
        </p:txBody>
      </p:sp>
      <p:sp>
        <p:nvSpPr>
          <p:cNvPr id="37" name="object 37"/>
          <p:cNvSpPr/>
          <p:nvPr/>
        </p:nvSpPr>
        <p:spPr>
          <a:xfrm>
            <a:off x="11405461" y="4270714"/>
            <a:ext cx="429498" cy="132764"/>
          </a:xfrm>
          <a:prstGeom prst="rect">
            <a:avLst/>
          </a:prstGeom>
          <a:blipFill>
            <a:blip r:embed="rId11" cstate="print"/>
            <a:stretch>
              <a:fillRect/>
            </a:stretch>
          </a:blipFill>
        </p:spPr>
        <p:txBody>
          <a:bodyPr wrap="square" lIns="0" tIns="0" rIns="0" bIns="0" rtlCol="0"/>
          <a:lstStyle/>
          <a:p>
            <a:endParaRPr sz="1745"/>
          </a:p>
        </p:txBody>
      </p:sp>
      <p:sp>
        <p:nvSpPr>
          <p:cNvPr id="38" name="object 38"/>
          <p:cNvSpPr/>
          <p:nvPr/>
        </p:nvSpPr>
        <p:spPr>
          <a:xfrm>
            <a:off x="9778245" y="7764112"/>
            <a:ext cx="429498" cy="132764"/>
          </a:xfrm>
          <a:prstGeom prst="rect">
            <a:avLst/>
          </a:prstGeom>
          <a:blipFill>
            <a:blip r:embed="rId11" cstate="print"/>
            <a:stretch>
              <a:fillRect/>
            </a:stretch>
          </a:blipFill>
        </p:spPr>
        <p:txBody>
          <a:bodyPr wrap="square" lIns="0" tIns="0" rIns="0" bIns="0" rtlCol="0"/>
          <a:lstStyle/>
          <a:p>
            <a:endParaRPr sz="1745"/>
          </a:p>
        </p:txBody>
      </p:sp>
      <p:sp>
        <p:nvSpPr>
          <p:cNvPr id="39" name="object 39"/>
          <p:cNvSpPr/>
          <p:nvPr/>
        </p:nvSpPr>
        <p:spPr>
          <a:xfrm>
            <a:off x="9454457" y="7763785"/>
            <a:ext cx="377870" cy="146882"/>
          </a:xfrm>
          <a:prstGeom prst="rect">
            <a:avLst/>
          </a:prstGeom>
          <a:blipFill>
            <a:blip r:embed="rId12" cstate="print"/>
            <a:stretch>
              <a:fillRect/>
            </a:stretch>
          </a:blipFill>
        </p:spPr>
        <p:txBody>
          <a:bodyPr wrap="square" lIns="0" tIns="0" rIns="0" bIns="0" rtlCol="0"/>
          <a:lstStyle/>
          <a:p>
            <a:endParaRPr sz="1745"/>
          </a:p>
        </p:txBody>
      </p:sp>
      <p:sp>
        <p:nvSpPr>
          <p:cNvPr id="40" name="object 40"/>
          <p:cNvSpPr/>
          <p:nvPr/>
        </p:nvSpPr>
        <p:spPr>
          <a:xfrm>
            <a:off x="10781736" y="3863018"/>
            <a:ext cx="377870" cy="146882"/>
          </a:xfrm>
          <a:prstGeom prst="rect">
            <a:avLst/>
          </a:prstGeom>
          <a:blipFill>
            <a:blip r:embed="rId12" cstate="print"/>
            <a:stretch>
              <a:fillRect/>
            </a:stretch>
          </a:blipFill>
        </p:spPr>
        <p:txBody>
          <a:bodyPr wrap="square" lIns="0" tIns="0" rIns="0" bIns="0" rtlCol="0"/>
          <a:lstStyle/>
          <a:p>
            <a:endParaRPr sz="1745"/>
          </a:p>
        </p:txBody>
      </p:sp>
      <p:sp>
        <p:nvSpPr>
          <p:cNvPr id="41" name="object 41"/>
          <p:cNvSpPr/>
          <p:nvPr/>
        </p:nvSpPr>
        <p:spPr>
          <a:xfrm>
            <a:off x="5752168" y="3737783"/>
            <a:ext cx="377870" cy="146882"/>
          </a:xfrm>
          <a:prstGeom prst="rect">
            <a:avLst/>
          </a:prstGeom>
          <a:blipFill>
            <a:blip r:embed="rId12" cstate="print"/>
            <a:stretch>
              <a:fillRect/>
            </a:stretch>
          </a:blipFill>
        </p:spPr>
        <p:txBody>
          <a:bodyPr wrap="square" lIns="0" tIns="0" rIns="0" bIns="0" rtlCol="0"/>
          <a:lstStyle/>
          <a:p>
            <a:endParaRPr sz="1745"/>
          </a:p>
        </p:txBody>
      </p:sp>
      <p:sp>
        <p:nvSpPr>
          <p:cNvPr id="42" name="object 42"/>
          <p:cNvSpPr/>
          <p:nvPr/>
        </p:nvSpPr>
        <p:spPr>
          <a:xfrm>
            <a:off x="5751794" y="6948882"/>
            <a:ext cx="377870" cy="146882"/>
          </a:xfrm>
          <a:prstGeom prst="rect">
            <a:avLst/>
          </a:prstGeom>
          <a:blipFill>
            <a:blip r:embed="rId12" cstate="print"/>
            <a:stretch>
              <a:fillRect/>
            </a:stretch>
          </a:blipFill>
        </p:spPr>
        <p:txBody>
          <a:bodyPr wrap="square" lIns="0" tIns="0" rIns="0" bIns="0" rtlCol="0"/>
          <a:lstStyle/>
          <a:p>
            <a:endParaRPr sz="1745"/>
          </a:p>
        </p:txBody>
      </p:sp>
      <p:sp>
        <p:nvSpPr>
          <p:cNvPr id="43" name="object 43"/>
          <p:cNvSpPr/>
          <p:nvPr/>
        </p:nvSpPr>
        <p:spPr>
          <a:xfrm>
            <a:off x="6711069" y="4524149"/>
            <a:ext cx="429498" cy="132764"/>
          </a:xfrm>
          <a:prstGeom prst="rect">
            <a:avLst/>
          </a:prstGeom>
          <a:blipFill>
            <a:blip r:embed="rId11" cstate="print"/>
            <a:stretch>
              <a:fillRect/>
            </a:stretch>
          </a:blipFill>
        </p:spPr>
        <p:txBody>
          <a:bodyPr wrap="square" lIns="0" tIns="0" rIns="0" bIns="0" rtlCol="0"/>
          <a:lstStyle/>
          <a:p>
            <a:endParaRPr sz="1745"/>
          </a:p>
        </p:txBody>
      </p:sp>
      <p:sp>
        <p:nvSpPr>
          <p:cNvPr id="44" name="object 44"/>
          <p:cNvSpPr/>
          <p:nvPr/>
        </p:nvSpPr>
        <p:spPr>
          <a:xfrm>
            <a:off x="8126986" y="6900867"/>
            <a:ext cx="429498" cy="132764"/>
          </a:xfrm>
          <a:prstGeom prst="rect">
            <a:avLst/>
          </a:prstGeom>
          <a:blipFill>
            <a:blip r:embed="rId11" cstate="print"/>
            <a:stretch>
              <a:fillRect/>
            </a:stretch>
          </a:blipFill>
        </p:spPr>
        <p:txBody>
          <a:bodyPr wrap="square" lIns="0" tIns="0" rIns="0" bIns="0" rtlCol="0"/>
          <a:lstStyle/>
          <a:p>
            <a:endParaRPr sz="1745"/>
          </a:p>
        </p:txBody>
      </p:sp>
      <p:sp>
        <p:nvSpPr>
          <p:cNvPr id="45" name="object 45"/>
          <p:cNvSpPr/>
          <p:nvPr/>
        </p:nvSpPr>
        <p:spPr>
          <a:xfrm>
            <a:off x="8152271" y="7785817"/>
            <a:ext cx="429498" cy="132764"/>
          </a:xfrm>
          <a:prstGeom prst="rect">
            <a:avLst/>
          </a:prstGeom>
          <a:blipFill>
            <a:blip r:embed="rId11" cstate="print"/>
            <a:stretch>
              <a:fillRect/>
            </a:stretch>
          </a:blipFill>
        </p:spPr>
        <p:txBody>
          <a:bodyPr wrap="square" lIns="0" tIns="0" rIns="0" bIns="0" rtlCol="0"/>
          <a:lstStyle/>
          <a:p>
            <a:endParaRPr sz="1745"/>
          </a:p>
        </p:txBody>
      </p:sp>
      <p:sp>
        <p:nvSpPr>
          <p:cNvPr id="46" name="object 46"/>
          <p:cNvSpPr/>
          <p:nvPr/>
        </p:nvSpPr>
        <p:spPr>
          <a:xfrm>
            <a:off x="6673142" y="6926152"/>
            <a:ext cx="429498" cy="132764"/>
          </a:xfrm>
          <a:prstGeom prst="rect">
            <a:avLst/>
          </a:prstGeom>
          <a:blipFill>
            <a:blip r:embed="rId11" cstate="print"/>
            <a:stretch>
              <a:fillRect/>
            </a:stretch>
          </a:blipFill>
        </p:spPr>
        <p:txBody>
          <a:bodyPr wrap="square" lIns="0" tIns="0" rIns="0" bIns="0" rtlCol="0"/>
          <a:lstStyle/>
          <a:p>
            <a:endParaRPr sz="1745"/>
          </a:p>
        </p:txBody>
      </p:sp>
      <p:sp>
        <p:nvSpPr>
          <p:cNvPr id="47" name="object 47"/>
          <p:cNvSpPr/>
          <p:nvPr/>
        </p:nvSpPr>
        <p:spPr>
          <a:xfrm>
            <a:off x="7345323" y="3727570"/>
            <a:ext cx="377870" cy="146882"/>
          </a:xfrm>
          <a:prstGeom prst="rect">
            <a:avLst/>
          </a:prstGeom>
          <a:blipFill>
            <a:blip r:embed="rId12" cstate="print"/>
            <a:stretch>
              <a:fillRect/>
            </a:stretch>
          </a:blipFill>
        </p:spPr>
        <p:txBody>
          <a:bodyPr wrap="square" lIns="0" tIns="0" rIns="0" bIns="0" rtlCol="0"/>
          <a:lstStyle/>
          <a:p>
            <a:endParaRPr sz="1745"/>
          </a:p>
        </p:txBody>
      </p:sp>
      <p:sp>
        <p:nvSpPr>
          <p:cNvPr id="48" name="object 48"/>
          <p:cNvSpPr/>
          <p:nvPr/>
        </p:nvSpPr>
        <p:spPr>
          <a:xfrm>
            <a:off x="7332681" y="6888101"/>
            <a:ext cx="377870" cy="146882"/>
          </a:xfrm>
          <a:prstGeom prst="rect">
            <a:avLst/>
          </a:prstGeom>
          <a:blipFill>
            <a:blip r:embed="rId12" cstate="print"/>
            <a:stretch>
              <a:fillRect/>
            </a:stretch>
          </a:blipFill>
        </p:spPr>
        <p:txBody>
          <a:bodyPr wrap="square" lIns="0" tIns="0" rIns="0" bIns="0" rtlCol="0"/>
          <a:lstStyle/>
          <a:p>
            <a:endParaRPr sz="1745"/>
          </a:p>
        </p:txBody>
      </p:sp>
      <p:sp>
        <p:nvSpPr>
          <p:cNvPr id="49" name="object 49"/>
          <p:cNvSpPr/>
          <p:nvPr/>
        </p:nvSpPr>
        <p:spPr>
          <a:xfrm>
            <a:off x="9866739" y="3553958"/>
            <a:ext cx="429498" cy="132764"/>
          </a:xfrm>
          <a:prstGeom prst="rect">
            <a:avLst/>
          </a:prstGeom>
          <a:blipFill>
            <a:blip r:embed="rId11" cstate="print"/>
            <a:stretch>
              <a:fillRect/>
            </a:stretch>
          </a:blipFill>
        </p:spPr>
        <p:txBody>
          <a:bodyPr wrap="square" lIns="0" tIns="0" rIns="0" bIns="0" rtlCol="0"/>
          <a:lstStyle/>
          <a:p>
            <a:endParaRPr sz="1745"/>
          </a:p>
        </p:txBody>
      </p:sp>
      <p:sp>
        <p:nvSpPr>
          <p:cNvPr id="50" name="object 50"/>
          <p:cNvSpPr/>
          <p:nvPr/>
        </p:nvSpPr>
        <p:spPr>
          <a:xfrm>
            <a:off x="9479740" y="3553958"/>
            <a:ext cx="377870" cy="146882"/>
          </a:xfrm>
          <a:prstGeom prst="rect">
            <a:avLst/>
          </a:prstGeom>
          <a:blipFill>
            <a:blip r:embed="rId14" cstate="print"/>
            <a:stretch>
              <a:fillRect/>
            </a:stretch>
          </a:blipFill>
        </p:spPr>
        <p:txBody>
          <a:bodyPr wrap="square" lIns="0" tIns="0" rIns="0" bIns="0" rtlCol="0"/>
          <a:lstStyle/>
          <a:p>
            <a:endParaRPr sz="1745"/>
          </a:p>
        </p:txBody>
      </p:sp>
      <p:sp>
        <p:nvSpPr>
          <p:cNvPr id="51" name="object 51"/>
          <p:cNvSpPr/>
          <p:nvPr/>
        </p:nvSpPr>
        <p:spPr>
          <a:xfrm>
            <a:off x="9479740" y="6765057"/>
            <a:ext cx="377870" cy="146882"/>
          </a:xfrm>
          <a:prstGeom prst="rect">
            <a:avLst/>
          </a:prstGeom>
          <a:blipFill>
            <a:blip r:embed="rId12" cstate="print"/>
            <a:stretch>
              <a:fillRect/>
            </a:stretch>
          </a:blipFill>
        </p:spPr>
        <p:txBody>
          <a:bodyPr wrap="square" lIns="0" tIns="0" rIns="0" bIns="0" rtlCol="0"/>
          <a:lstStyle/>
          <a:p>
            <a:endParaRPr sz="1745"/>
          </a:p>
        </p:txBody>
      </p:sp>
      <p:sp>
        <p:nvSpPr>
          <p:cNvPr id="52" name="object 52"/>
          <p:cNvSpPr/>
          <p:nvPr/>
        </p:nvSpPr>
        <p:spPr>
          <a:xfrm>
            <a:off x="9863796" y="6765058"/>
            <a:ext cx="429498" cy="132764"/>
          </a:xfrm>
          <a:prstGeom prst="rect">
            <a:avLst/>
          </a:prstGeom>
          <a:blipFill>
            <a:blip r:embed="rId11" cstate="print"/>
            <a:stretch>
              <a:fillRect/>
            </a:stretch>
          </a:blipFill>
        </p:spPr>
        <p:txBody>
          <a:bodyPr wrap="square" lIns="0" tIns="0" rIns="0" bIns="0" rtlCol="0"/>
          <a:lstStyle/>
          <a:p>
            <a:endParaRPr sz="1745"/>
          </a:p>
        </p:txBody>
      </p:sp>
      <p:sp>
        <p:nvSpPr>
          <p:cNvPr id="53" name="object 53"/>
          <p:cNvSpPr txBox="1"/>
          <p:nvPr/>
        </p:nvSpPr>
        <p:spPr>
          <a:xfrm>
            <a:off x="5515950" y="9004592"/>
            <a:ext cx="2761673" cy="131827"/>
          </a:xfrm>
          <a:prstGeom prst="rect">
            <a:avLst/>
          </a:prstGeom>
        </p:spPr>
        <p:txBody>
          <a:bodyPr vert="horz" wrap="square" lIns="0" tIns="12315" rIns="0" bIns="0" rtlCol="0">
            <a:spAutoFit/>
          </a:bodyPr>
          <a:lstStyle/>
          <a:p>
            <a:pPr marL="12315">
              <a:spcBef>
                <a:spcPts val="97"/>
              </a:spcBef>
            </a:pPr>
            <a:r>
              <a:rPr sz="776" dirty="0">
                <a:latin typeface="Times New Roman"/>
                <a:cs typeface="Times New Roman"/>
              </a:rPr>
              <a:t>©The Edward </a:t>
            </a:r>
            <a:r>
              <a:rPr sz="776" spc="-5" dirty="0">
                <a:latin typeface="Times New Roman"/>
                <a:cs typeface="Times New Roman"/>
              </a:rPr>
              <a:t>H. Angle Society </a:t>
            </a:r>
            <a:r>
              <a:rPr sz="776" dirty="0">
                <a:latin typeface="Times New Roman"/>
                <a:cs typeface="Times New Roman"/>
              </a:rPr>
              <a:t>of </a:t>
            </a:r>
            <a:r>
              <a:rPr sz="776" spc="-5" dirty="0">
                <a:latin typeface="Times New Roman"/>
                <a:cs typeface="Times New Roman"/>
              </a:rPr>
              <a:t>Orthodontists </a:t>
            </a:r>
            <a:r>
              <a:rPr sz="776" dirty="0">
                <a:latin typeface="Times New Roman"/>
                <a:cs typeface="Times New Roman"/>
              </a:rPr>
              <a:t>Eastern</a:t>
            </a:r>
            <a:r>
              <a:rPr sz="776" spc="-68" dirty="0">
                <a:latin typeface="Times New Roman"/>
                <a:cs typeface="Times New Roman"/>
              </a:rPr>
              <a:t> </a:t>
            </a:r>
            <a:r>
              <a:rPr sz="776" dirty="0">
                <a:latin typeface="Times New Roman"/>
                <a:cs typeface="Times New Roman"/>
              </a:rPr>
              <a:t>Component</a:t>
            </a:r>
            <a:endParaRPr sz="776">
              <a:latin typeface="Times New Roman"/>
              <a:cs typeface="Times New Roman"/>
            </a:endParaRPr>
          </a:p>
        </p:txBody>
      </p:sp>
      <p:sp>
        <p:nvSpPr>
          <p:cNvPr id="54" name="object 54"/>
          <p:cNvSpPr txBox="1"/>
          <p:nvPr/>
        </p:nvSpPr>
        <p:spPr>
          <a:xfrm>
            <a:off x="10565321" y="4859213"/>
            <a:ext cx="735215" cy="609394"/>
          </a:xfrm>
          <a:prstGeom prst="rect">
            <a:avLst/>
          </a:prstGeom>
        </p:spPr>
        <p:txBody>
          <a:bodyPr vert="horz" wrap="square" lIns="0" tIns="12315" rIns="0" bIns="0" rtlCol="0">
            <a:spAutoFit/>
          </a:bodyPr>
          <a:lstStyle/>
          <a:p>
            <a:pPr marL="12315" marR="4926">
              <a:spcBef>
                <a:spcPts val="97"/>
              </a:spcBef>
            </a:pPr>
            <a:r>
              <a:rPr sz="776" dirty="0">
                <a:latin typeface="Times New Roman"/>
                <a:cs typeface="Times New Roman"/>
              </a:rPr>
              <a:t>Tx</a:t>
            </a:r>
            <a:r>
              <a:rPr sz="776" spc="-73" dirty="0">
                <a:latin typeface="Times New Roman"/>
                <a:cs typeface="Times New Roman"/>
              </a:rPr>
              <a:t> </a:t>
            </a:r>
            <a:r>
              <a:rPr sz="776" spc="5" dirty="0">
                <a:latin typeface="Times New Roman"/>
                <a:cs typeface="Times New Roman"/>
              </a:rPr>
              <a:t>Plan/objective  </a:t>
            </a:r>
            <a:r>
              <a:rPr sz="776" dirty="0">
                <a:latin typeface="Times New Roman"/>
                <a:cs typeface="Times New Roman"/>
              </a:rPr>
              <a:t>1/-FH or</a:t>
            </a:r>
            <a:r>
              <a:rPr sz="776" spc="-10" dirty="0">
                <a:latin typeface="Times New Roman"/>
                <a:cs typeface="Times New Roman"/>
              </a:rPr>
              <a:t> </a:t>
            </a:r>
            <a:r>
              <a:rPr sz="776" spc="5" dirty="0">
                <a:latin typeface="Times New Roman"/>
                <a:cs typeface="Times New Roman"/>
              </a:rPr>
              <a:t>1/-NA</a:t>
            </a:r>
            <a:endParaRPr sz="776">
              <a:latin typeface="Times New Roman"/>
              <a:cs typeface="Times New Roman"/>
            </a:endParaRPr>
          </a:p>
          <a:p>
            <a:pPr marL="12315"/>
            <a:r>
              <a:rPr sz="776" spc="5" dirty="0">
                <a:latin typeface="Times New Roman"/>
                <a:cs typeface="Times New Roman"/>
              </a:rPr>
              <a:t>1/1°</a:t>
            </a:r>
            <a:endParaRPr sz="776">
              <a:latin typeface="Times New Roman"/>
              <a:cs typeface="Times New Roman"/>
            </a:endParaRPr>
          </a:p>
          <a:p>
            <a:pPr marL="12315"/>
            <a:r>
              <a:rPr sz="776" dirty="0">
                <a:latin typeface="Times New Roman"/>
                <a:cs typeface="Times New Roman"/>
              </a:rPr>
              <a:t>/1-MP or</a:t>
            </a:r>
            <a:r>
              <a:rPr sz="776" spc="-10" dirty="0">
                <a:latin typeface="Times New Roman"/>
                <a:cs typeface="Times New Roman"/>
              </a:rPr>
              <a:t> </a:t>
            </a:r>
            <a:r>
              <a:rPr sz="776" spc="5" dirty="0">
                <a:latin typeface="Times New Roman"/>
                <a:cs typeface="Times New Roman"/>
              </a:rPr>
              <a:t>/1-NB</a:t>
            </a:r>
            <a:endParaRPr sz="776">
              <a:latin typeface="Times New Roman"/>
              <a:cs typeface="Times New Roman"/>
            </a:endParaRPr>
          </a:p>
          <a:p>
            <a:pPr marL="12315"/>
            <a:r>
              <a:rPr sz="776" spc="5" dirty="0">
                <a:latin typeface="Times New Roman"/>
                <a:cs typeface="Times New Roman"/>
              </a:rPr>
              <a:t>/1-A-Pog</a:t>
            </a:r>
            <a:endParaRPr sz="776">
              <a:latin typeface="Times New Roman"/>
              <a:cs typeface="Times New Roman"/>
            </a:endParaRPr>
          </a:p>
        </p:txBody>
      </p:sp>
      <p:sp>
        <p:nvSpPr>
          <p:cNvPr id="55" name="object 55"/>
          <p:cNvSpPr/>
          <p:nvPr/>
        </p:nvSpPr>
        <p:spPr>
          <a:xfrm>
            <a:off x="5977755" y="1436734"/>
            <a:ext cx="403321" cy="277707"/>
          </a:xfrm>
          <a:custGeom>
            <a:avLst/>
            <a:gdLst/>
            <a:ahLst/>
            <a:cxnLst/>
            <a:rect l="l" t="t" r="r" b="b"/>
            <a:pathLst>
              <a:path w="415925" h="286385">
                <a:moveTo>
                  <a:pt x="0" y="285826"/>
                </a:moveTo>
                <a:lnTo>
                  <a:pt x="415720" y="285826"/>
                </a:lnTo>
                <a:lnTo>
                  <a:pt x="415720" y="0"/>
                </a:lnTo>
                <a:lnTo>
                  <a:pt x="0" y="0"/>
                </a:lnTo>
                <a:lnTo>
                  <a:pt x="0" y="285826"/>
                </a:lnTo>
                <a:close/>
              </a:path>
            </a:pathLst>
          </a:custGeom>
          <a:ln w="12700">
            <a:solidFill>
              <a:srgbClr val="000000"/>
            </a:solidFill>
          </a:ln>
        </p:spPr>
        <p:txBody>
          <a:bodyPr wrap="square" lIns="0" tIns="0" rIns="0" bIns="0" rtlCol="0"/>
          <a:lstStyle/>
          <a:p>
            <a:endParaRPr sz="1745"/>
          </a:p>
        </p:txBody>
      </p:sp>
      <p:sp>
        <p:nvSpPr>
          <p:cNvPr id="56" name="object 56"/>
          <p:cNvSpPr/>
          <p:nvPr/>
        </p:nvSpPr>
        <p:spPr>
          <a:xfrm>
            <a:off x="6144601" y="437508"/>
            <a:ext cx="578454" cy="975261"/>
          </a:xfrm>
          <a:prstGeom prst="rect">
            <a:avLst/>
          </a:prstGeom>
          <a:blipFill>
            <a:blip r:embed="rId15" cstate="print"/>
            <a:stretch>
              <a:fillRect/>
            </a:stretch>
          </a:blipFill>
        </p:spPr>
        <p:txBody>
          <a:bodyPr wrap="square" lIns="0" tIns="0" rIns="0" bIns="0" rtlCol="0"/>
          <a:lstStyle/>
          <a:p>
            <a:endParaRPr sz="1745"/>
          </a:p>
        </p:txBody>
      </p:sp>
      <p:sp>
        <p:nvSpPr>
          <p:cNvPr id="57" name="object 57"/>
          <p:cNvSpPr/>
          <p:nvPr/>
        </p:nvSpPr>
        <p:spPr>
          <a:xfrm>
            <a:off x="6143801" y="1712619"/>
            <a:ext cx="578442" cy="975261"/>
          </a:xfrm>
          <a:prstGeom prst="rect">
            <a:avLst/>
          </a:prstGeom>
          <a:blipFill>
            <a:blip r:embed="rId16" cstate="print"/>
            <a:stretch>
              <a:fillRect/>
            </a:stretch>
          </a:blipFill>
        </p:spPr>
        <p:txBody>
          <a:bodyPr wrap="square" lIns="0" tIns="0" rIns="0" bIns="0" rtlCol="0"/>
          <a:lstStyle/>
          <a:p>
            <a:endParaRPr sz="1745"/>
          </a:p>
        </p:txBody>
      </p:sp>
      <p:sp>
        <p:nvSpPr>
          <p:cNvPr id="58" name="object 58"/>
          <p:cNvSpPr/>
          <p:nvPr/>
        </p:nvSpPr>
        <p:spPr>
          <a:xfrm>
            <a:off x="7596052" y="467630"/>
            <a:ext cx="566497" cy="963045"/>
          </a:xfrm>
          <a:custGeom>
            <a:avLst/>
            <a:gdLst/>
            <a:ahLst/>
            <a:cxnLst/>
            <a:rect l="l" t="t" r="r" b="b"/>
            <a:pathLst>
              <a:path w="584200" h="993140">
                <a:moveTo>
                  <a:pt x="0" y="993038"/>
                </a:moveTo>
                <a:lnTo>
                  <a:pt x="583831" y="993038"/>
                </a:lnTo>
                <a:lnTo>
                  <a:pt x="583831" y="0"/>
                </a:lnTo>
                <a:lnTo>
                  <a:pt x="0" y="0"/>
                </a:lnTo>
                <a:lnTo>
                  <a:pt x="0" y="993038"/>
                </a:lnTo>
                <a:close/>
              </a:path>
            </a:pathLst>
          </a:custGeom>
          <a:ln w="12700">
            <a:solidFill>
              <a:srgbClr val="BFBFBF"/>
            </a:solidFill>
          </a:ln>
        </p:spPr>
        <p:txBody>
          <a:bodyPr wrap="square" lIns="0" tIns="0" rIns="0" bIns="0" rtlCol="0"/>
          <a:lstStyle/>
          <a:p>
            <a:endParaRPr sz="1745"/>
          </a:p>
        </p:txBody>
      </p:sp>
      <p:sp>
        <p:nvSpPr>
          <p:cNvPr id="59" name="object 59"/>
          <p:cNvSpPr/>
          <p:nvPr/>
        </p:nvSpPr>
        <p:spPr>
          <a:xfrm>
            <a:off x="7724789" y="486104"/>
            <a:ext cx="308666" cy="925998"/>
          </a:xfrm>
          <a:prstGeom prst="rect">
            <a:avLst/>
          </a:prstGeom>
          <a:blipFill>
            <a:blip r:embed="rId17" cstate="print"/>
            <a:stretch>
              <a:fillRect/>
            </a:stretch>
          </a:blipFill>
        </p:spPr>
        <p:txBody>
          <a:bodyPr wrap="square" lIns="0" tIns="0" rIns="0" bIns="0" rtlCol="0"/>
          <a:lstStyle/>
          <a:p>
            <a:endParaRPr sz="1745"/>
          </a:p>
        </p:txBody>
      </p:sp>
      <p:sp>
        <p:nvSpPr>
          <p:cNvPr id="60" name="object 60"/>
          <p:cNvSpPr/>
          <p:nvPr/>
        </p:nvSpPr>
        <p:spPr>
          <a:xfrm>
            <a:off x="7605190" y="1706732"/>
            <a:ext cx="566497" cy="963045"/>
          </a:xfrm>
          <a:custGeom>
            <a:avLst/>
            <a:gdLst/>
            <a:ahLst/>
            <a:cxnLst/>
            <a:rect l="l" t="t" r="r" b="b"/>
            <a:pathLst>
              <a:path w="584200" h="993139">
                <a:moveTo>
                  <a:pt x="0" y="993038"/>
                </a:moveTo>
                <a:lnTo>
                  <a:pt x="583831" y="993038"/>
                </a:lnTo>
                <a:lnTo>
                  <a:pt x="583831" y="0"/>
                </a:lnTo>
                <a:lnTo>
                  <a:pt x="0" y="0"/>
                </a:lnTo>
                <a:lnTo>
                  <a:pt x="0" y="993038"/>
                </a:lnTo>
                <a:close/>
              </a:path>
            </a:pathLst>
          </a:custGeom>
          <a:ln w="12700">
            <a:solidFill>
              <a:srgbClr val="BFBFBF"/>
            </a:solidFill>
          </a:ln>
        </p:spPr>
        <p:txBody>
          <a:bodyPr wrap="square" lIns="0" tIns="0" rIns="0" bIns="0" rtlCol="0"/>
          <a:lstStyle/>
          <a:p>
            <a:endParaRPr sz="1745"/>
          </a:p>
        </p:txBody>
      </p:sp>
      <p:sp>
        <p:nvSpPr>
          <p:cNvPr id="61" name="object 61"/>
          <p:cNvSpPr/>
          <p:nvPr/>
        </p:nvSpPr>
        <p:spPr>
          <a:xfrm>
            <a:off x="7756348" y="1725205"/>
            <a:ext cx="344588" cy="926000"/>
          </a:xfrm>
          <a:prstGeom prst="rect">
            <a:avLst/>
          </a:prstGeom>
          <a:blipFill>
            <a:blip r:embed="rId18" cstate="print"/>
            <a:stretch>
              <a:fillRect/>
            </a:stretch>
          </a:blipFill>
        </p:spPr>
        <p:txBody>
          <a:bodyPr wrap="square" lIns="0" tIns="0" rIns="0" bIns="0" rtlCol="0"/>
          <a:lstStyle/>
          <a:p>
            <a:endParaRPr sz="1745"/>
          </a:p>
        </p:txBody>
      </p:sp>
      <p:sp>
        <p:nvSpPr>
          <p:cNvPr id="62" name="object 62"/>
          <p:cNvSpPr/>
          <p:nvPr/>
        </p:nvSpPr>
        <p:spPr>
          <a:xfrm>
            <a:off x="8875708" y="451252"/>
            <a:ext cx="578454" cy="975274"/>
          </a:xfrm>
          <a:prstGeom prst="rect">
            <a:avLst/>
          </a:prstGeom>
          <a:blipFill>
            <a:blip r:embed="rId19" cstate="print"/>
            <a:stretch>
              <a:fillRect/>
            </a:stretch>
          </a:blipFill>
        </p:spPr>
        <p:txBody>
          <a:bodyPr wrap="square" lIns="0" tIns="0" rIns="0" bIns="0" rtlCol="0"/>
          <a:lstStyle/>
          <a:p>
            <a:endParaRPr sz="1745"/>
          </a:p>
        </p:txBody>
      </p:sp>
      <p:sp>
        <p:nvSpPr>
          <p:cNvPr id="63" name="object 63"/>
          <p:cNvSpPr/>
          <p:nvPr/>
        </p:nvSpPr>
        <p:spPr>
          <a:xfrm>
            <a:off x="8870313" y="1676622"/>
            <a:ext cx="566497" cy="963045"/>
          </a:xfrm>
          <a:custGeom>
            <a:avLst/>
            <a:gdLst/>
            <a:ahLst/>
            <a:cxnLst/>
            <a:rect l="l" t="t" r="r" b="b"/>
            <a:pathLst>
              <a:path w="584200" h="993139">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64" name="object 64"/>
          <p:cNvSpPr/>
          <p:nvPr/>
        </p:nvSpPr>
        <p:spPr>
          <a:xfrm>
            <a:off x="8932774" y="1695111"/>
            <a:ext cx="441206" cy="925988"/>
          </a:xfrm>
          <a:prstGeom prst="rect">
            <a:avLst/>
          </a:prstGeom>
          <a:blipFill>
            <a:blip r:embed="rId20" cstate="print"/>
            <a:stretch>
              <a:fillRect/>
            </a:stretch>
          </a:blipFill>
        </p:spPr>
        <p:txBody>
          <a:bodyPr wrap="square" lIns="0" tIns="0" rIns="0" bIns="0" rtlCol="0"/>
          <a:lstStyle/>
          <a:p>
            <a:endParaRPr sz="1745"/>
          </a:p>
        </p:txBody>
      </p:sp>
      <p:sp>
        <p:nvSpPr>
          <p:cNvPr id="65" name="object 65"/>
          <p:cNvSpPr/>
          <p:nvPr/>
        </p:nvSpPr>
        <p:spPr>
          <a:xfrm>
            <a:off x="6381076" y="1436734"/>
            <a:ext cx="343593" cy="277707"/>
          </a:xfrm>
          <a:custGeom>
            <a:avLst/>
            <a:gdLst/>
            <a:ahLst/>
            <a:cxnLst/>
            <a:rect l="l" t="t" r="r" b="b"/>
            <a:pathLst>
              <a:path w="354330" h="286385">
                <a:moveTo>
                  <a:pt x="0" y="285838"/>
                </a:moveTo>
                <a:lnTo>
                  <a:pt x="354190" y="285838"/>
                </a:lnTo>
                <a:lnTo>
                  <a:pt x="354190" y="0"/>
                </a:lnTo>
                <a:lnTo>
                  <a:pt x="0" y="0"/>
                </a:lnTo>
                <a:lnTo>
                  <a:pt x="0" y="285838"/>
                </a:lnTo>
                <a:close/>
              </a:path>
            </a:pathLst>
          </a:custGeom>
          <a:ln w="12700">
            <a:solidFill>
              <a:srgbClr val="000000"/>
            </a:solidFill>
          </a:ln>
        </p:spPr>
        <p:txBody>
          <a:bodyPr wrap="square" lIns="0" tIns="0" rIns="0" bIns="0" rtlCol="0"/>
          <a:lstStyle/>
          <a:p>
            <a:endParaRPr sz="1745"/>
          </a:p>
        </p:txBody>
      </p:sp>
      <p:sp>
        <p:nvSpPr>
          <p:cNvPr id="66" name="object 66"/>
          <p:cNvSpPr/>
          <p:nvPr/>
        </p:nvSpPr>
        <p:spPr>
          <a:xfrm>
            <a:off x="7605720" y="1439862"/>
            <a:ext cx="403321" cy="267239"/>
          </a:xfrm>
          <a:custGeom>
            <a:avLst/>
            <a:gdLst/>
            <a:ahLst/>
            <a:cxnLst/>
            <a:rect l="l" t="t" r="r" b="b"/>
            <a:pathLst>
              <a:path w="415925" h="275589">
                <a:moveTo>
                  <a:pt x="0" y="275296"/>
                </a:moveTo>
                <a:lnTo>
                  <a:pt x="415721" y="275296"/>
                </a:lnTo>
                <a:lnTo>
                  <a:pt x="415721" y="0"/>
                </a:lnTo>
                <a:lnTo>
                  <a:pt x="0" y="0"/>
                </a:lnTo>
                <a:lnTo>
                  <a:pt x="0" y="275296"/>
                </a:lnTo>
                <a:close/>
              </a:path>
            </a:pathLst>
          </a:custGeom>
          <a:ln w="12700">
            <a:solidFill>
              <a:srgbClr val="000000"/>
            </a:solidFill>
          </a:ln>
        </p:spPr>
        <p:txBody>
          <a:bodyPr wrap="square" lIns="0" tIns="0" rIns="0" bIns="0" rtlCol="0"/>
          <a:lstStyle/>
          <a:p>
            <a:endParaRPr sz="1745"/>
          </a:p>
        </p:txBody>
      </p:sp>
      <p:sp>
        <p:nvSpPr>
          <p:cNvPr id="67" name="object 67"/>
          <p:cNvSpPr/>
          <p:nvPr/>
        </p:nvSpPr>
        <p:spPr>
          <a:xfrm>
            <a:off x="8066035" y="1434629"/>
            <a:ext cx="343593" cy="277707"/>
          </a:xfrm>
          <a:custGeom>
            <a:avLst/>
            <a:gdLst/>
            <a:ahLst/>
            <a:cxnLst/>
            <a:rect l="l" t="t" r="r" b="b"/>
            <a:pathLst>
              <a:path w="354329" h="286385">
                <a:moveTo>
                  <a:pt x="0" y="285838"/>
                </a:moveTo>
                <a:lnTo>
                  <a:pt x="354203" y="285838"/>
                </a:lnTo>
                <a:lnTo>
                  <a:pt x="354203" y="0"/>
                </a:lnTo>
                <a:lnTo>
                  <a:pt x="0" y="0"/>
                </a:lnTo>
                <a:lnTo>
                  <a:pt x="0" y="285838"/>
                </a:lnTo>
                <a:close/>
              </a:path>
            </a:pathLst>
          </a:custGeom>
          <a:ln w="12700">
            <a:solidFill>
              <a:srgbClr val="000000"/>
            </a:solidFill>
          </a:ln>
        </p:spPr>
        <p:txBody>
          <a:bodyPr wrap="square" lIns="0" tIns="0" rIns="0" bIns="0" rtlCol="0"/>
          <a:lstStyle/>
          <a:p>
            <a:endParaRPr sz="1745"/>
          </a:p>
        </p:txBody>
      </p:sp>
      <p:sp>
        <p:nvSpPr>
          <p:cNvPr id="68" name="object 68"/>
          <p:cNvSpPr/>
          <p:nvPr/>
        </p:nvSpPr>
        <p:spPr>
          <a:xfrm>
            <a:off x="9189449" y="1445786"/>
            <a:ext cx="489527" cy="232141"/>
          </a:xfrm>
          <a:custGeom>
            <a:avLst/>
            <a:gdLst/>
            <a:ahLst/>
            <a:cxnLst/>
            <a:rect l="l" t="t" r="r" b="b"/>
            <a:pathLst>
              <a:path w="504825" h="239394">
                <a:moveTo>
                  <a:pt x="0" y="239293"/>
                </a:moveTo>
                <a:lnTo>
                  <a:pt x="504380" y="239293"/>
                </a:lnTo>
                <a:lnTo>
                  <a:pt x="504380" y="0"/>
                </a:lnTo>
                <a:lnTo>
                  <a:pt x="0" y="0"/>
                </a:lnTo>
                <a:lnTo>
                  <a:pt x="0" y="239293"/>
                </a:lnTo>
                <a:close/>
              </a:path>
            </a:pathLst>
          </a:custGeom>
          <a:ln w="12700">
            <a:solidFill>
              <a:srgbClr val="000000"/>
            </a:solidFill>
          </a:ln>
        </p:spPr>
        <p:txBody>
          <a:bodyPr wrap="square" lIns="0" tIns="0" rIns="0" bIns="0" rtlCol="0"/>
          <a:lstStyle/>
          <a:p>
            <a:endParaRPr sz="1745"/>
          </a:p>
        </p:txBody>
      </p:sp>
      <p:sp>
        <p:nvSpPr>
          <p:cNvPr id="69" name="object 69"/>
          <p:cNvSpPr/>
          <p:nvPr/>
        </p:nvSpPr>
        <p:spPr>
          <a:xfrm>
            <a:off x="6143801" y="4457679"/>
            <a:ext cx="578442" cy="975274"/>
          </a:xfrm>
          <a:prstGeom prst="rect">
            <a:avLst/>
          </a:prstGeom>
          <a:blipFill>
            <a:blip r:embed="rId16" cstate="print"/>
            <a:stretch>
              <a:fillRect/>
            </a:stretch>
          </a:blipFill>
        </p:spPr>
        <p:txBody>
          <a:bodyPr wrap="square" lIns="0" tIns="0" rIns="0" bIns="0" rtlCol="0"/>
          <a:lstStyle/>
          <a:p>
            <a:endParaRPr sz="1745"/>
          </a:p>
        </p:txBody>
      </p:sp>
      <p:sp>
        <p:nvSpPr>
          <p:cNvPr id="70" name="object 70"/>
          <p:cNvSpPr/>
          <p:nvPr/>
        </p:nvSpPr>
        <p:spPr>
          <a:xfrm>
            <a:off x="6144601" y="3194882"/>
            <a:ext cx="578454" cy="975274"/>
          </a:xfrm>
          <a:prstGeom prst="rect">
            <a:avLst/>
          </a:prstGeom>
          <a:blipFill>
            <a:blip r:embed="rId15" cstate="print"/>
            <a:stretch>
              <a:fillRect/>
            </a:stretch>
          </a:blipFill>
        </p:spPr>
        <p:txBody>
          <a:bodyPr wrap="square" lIns="0" tIns="0" rIns="0" bIns="0" rtlCol="0"/>
          <a:lstStyle/>
          <a:p>
            <a:endParaRPr sz="1745"/>
          </a:p>
        </p:txBody>
      </p:sp>
      <p:sp>
        <p:nvSpPr>
          <p:cNvPr id="71" name="object 71"/>
          <p:cNvSpPr/>
          <p:nvPr/>
        </p:nvSpPr>
        <p:spPr>
          <a:xfrm>
            <a:off x="5961809" y="4194122"/>
            <a:ext cx="403321" cy="256771"/>
          </a:xfrm>
          <a:custGeom>
            <a:avLst/>
            <a:gdLst/>
            <a:ahLst/>
            <a:cxnLst/>
            <a:rect l="l" t="t" r="r" b="b"/>
            <a:pathLst>
              <a:path w="415925" h="264795">
                <a:moveTo>
                  <a:pt x="0" y="264248"/>
                </a:moveTo>
                <a:lnTo>
                  <a:pt x="415720" y="264248"/>
                </a:lnTo>
                <a:lnTo>
                  <a:pt x="415720" y="0"/>
                </a:lnTo>
                <a:lnTo>
                  <a:pt x="0" y="0"/>
                </a:lnTo>
                <a:lnTo>
                  <a:pt x="0" y="264248"/>
                </a:lnTo>
                <a:close/>
              </a:path>
            </a:pathLst>
          </a:custGeom>
          <a:ln w="12700">
            <a:solidFill>
              <a:srgbClr val="000000"/>
            </a:solidFill>
          </a:ln>
        </p:spPr>
        <p:txBody>
          <a:bodyPr wrap="square" lIns="0" tIns="0" rIns="0" bIns="0" rtlCol="0"/>
          <a:lstStyle/>
          <a:p>
            <a:endParaRPr sz="1745"/>
          </a:p>
        </p:txBody>
      </p:sp>
      <p:sp>
        <p:nvSpPr>
          <p:cNvPr id="72" name="object 72"/>
          <p:cNvSpPr/>
          <p:nvPr/>
        </p:nvSpPr>
        <p:spPr>
          <a:xfrm>
            <a:off x="6381076" y="4192015"/>
            <a:ext cx="343593" cy="267239"/>
          </a:xfrm>
          <a:custGeom>
            <a:avLst/>
            <a:gdLst/>
            <a:ahLst/>
            <a:cxnLst/>
            <a:rect l="l" t="t" r="r" b="b"/>
            <a:pathLst>
              <a:path w="354330"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73" name="object 73"/>
          <p:cNvSpPr/>
          <p:nvPr/>
        </p:nvSpPr>
        <p:spPr>
          <a:xfrm>
            <a:off x="7613615" y="4185119"/>
            <a:ext cx="403321" cy="267239"/>
          </a:xfrm>
          <a:custGeom>
            <a:avLst/>
            <a:gdLst/>
            <a:ahLst/>
            <a:cxnLst/>
            <a:rect l="l" t="t" r="r" b="b"/>
            <a:pathLst>
              <a:path w="415925" h="275589">
                <a:moveTo>
                  <a:pt x="0" y="275310"/>
                </a:moveTo>
                <a:lnTo>
                  <a:pt x="415734" y="275310"/>
                </a:lnTo>
                <a:lnTo>
                  <a:pt x="415734"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74" name="object 74"/>
          <p:cNvSpPr/>
          <p:nvPr/>
        </p:nvSpPr>
        <p:spPr>
          <a:xfrm>
            <a:off x="8063733" y="4188198"/>
            <a:ext cx="343593" cy="267239"/>
          </a:xfrm>
          <a:custGeom>
            <a:avLst/>
            <a:gdLst/>
            <a:ahLst/>
            <a:cxnLst/>
            <a:rect l="l" t="t" r="r" b="b"/>
            <a:pathLst>
              <a:path w="354329" h="275589">
                <a:moveTo>
                  <a:pt x="0" y="275310"/>
                </a:moveTo>
                <a:lnTo>
                  <a:pt x="354190" y="275310"/>
                </a:lnTo>
                <a:lnTo>
                  <a:pt x="354190"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75" name="object 75"/>
          <p:cNvSpPr/>
          <p:nvPr/>
        </p:nvSpPr>
        <p:spPr>
          <a:xfrm>
            <a:off x="9236603" y="4170858"/>
            <a:ext cx="489527" cy="253076"/>
          </a:xfrm>
          <a:custGeom>
            <a:avLst/>
            <a:gdLst/>
            <a:ahLst/>
            <a:cxnLst/>
            <a:rect l="l" t="t" r="r" b="b"/>
            <a:pathLst>
              <a:path w="504825" h="260985">
                <a:moveTo>
                  <a:pt x="0" y="260908"/>
                </a:moveTo>
                <a:lnTo>
                  <a:pt x="504380" y="260908"/>
                </a:lnTo>
                <a:lnTo>
                  <a:pt x="504380" y="0"/>
                </a:lnTo>
                <a:lnTo>
                  <a:pt x="0" y="0"/>
                </a:lnTo>
                <a:lnTo>
                  <a:pt x="0" y="260908"/>
                </a:lnTo>
                <a:close/>
              </a:path>
            </a:pathLst>
          </a:custGeom>
          <a:ln w="12700">
            <a:solidFill>
              <a:srgbClr val="000000"/>
            </a:solidFill>
          </a:ln>
        </p:spPr>
        <p:txBody>
          <a:bodyPr wrap="square" lIns="0" tIns="0" rIns="0" bIns="0" rtlCol="0"/>
          <a:lstStyle/>
          <a:p>
            <a:endParaRPr sz="1745"/>
          </a:p>
        </p:txBody>
      </p:sp>
      <p:sp>
        <p:nvSpPr>
          <p:cNvPr id="76" name="object 76"/>
          <p:cNvSpPr/>
          <p:nvPr/>
        </p:nvSpPr>
        <p:spPr>
          <a:xfrm>
            <a:off x="8859944" y="4432100"/>
            <a:ext cx="566497" cy="963045"/>
          </a:xfrm>
          <a:custGeom>
            <a:avLst/>
            <a:gdLst/>
            <a:ahLst/>
            <a:cxnLst/>
            <a:rect l="l" t="t" r="r" b="b"/>
            <a:pathLst>
              <a:path w="584200" h="993139">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77" name="object 77"/>
          <p:cNvSpPr/>
          <p:nvPr/>
        </p:nvSpPr>
        <p:spPr>
          <a:xfrm>
            <a:off x="8922410" y="4450590"/>
            <a:ext cx="441206" cy="925988"/>
          </a:xfrm>
          <a:prstGeom prst="rect">
            <a:avLst/>
          </a:prstGeom>
          <a:blipFill>
            <a:blip r:embed="rId20" cstate="print"/>
            <a:stretch>
              <a:fillRect/>
            </a:stretch>
          </a:blipFill>
        </p:spPr>
        <p:txBody>
          <a:bodyPr wrap="square" lIns="0" tIns="0" rIns="0" bIns="0" rtlCol="0"/>
          <a:lstStyle/>
          <a:p>
            <a:endParaRPr sz="1745"/>
          </a:p>
        </p:txBody>
      </p:sp>
      <p:sp>
        <p:nvSpPr>
          <p:cNvPr id="78" name="object 78"/>
          <p:cNvSpPr/>
          <p:nvPr/>
        </p:nvSpPr>
        <p:spPr>
          <a:xfrm>
            <a:off x="8865351" y="3206730"/>
            <a:ext cx="578443" cy="975274"/>
          </a:xfrm>
          <a:prstGeom prst="rect">
            <a:avLst/>
          </a:prstGeom>
          <a:blipFill>
            <a:blip r:embed="rId21" cstate="print"/>
            <a:stretch>
              <a:fillRect/>
            </a:stretch>
          </a:blipFill>
        </p:spPr>
        <p:txBody>
          <a:bodyPr wrap="square" lIns="0" tIns="0" rIns="0" bIns="0" rtlCol="0"/>
          <a:lstStyle/>
          <a:p>
            <a:endParaRPr sz="1745"/>
          </a:p>
        </p:txBody>
      </p:sp>
      <p:sp>
        <p:nvSpPr>
          <p:cNvPr id="79" name="object 79"/>
          <p:cNvSpPr/>
          <p:nvPr/>
        </p:nvSpPr>
        <p:spPr>
          <a:xfrm>
            <a:off x="7606939" y="4445831"/>
            <a:ext cx="578812" cy="975360"/>
          </a:xfrm>
          <a:custGeom>
            <a:avLst/>
            <a:gdLst/>
            <a:ahLst/>
            <a:cxnLst/>
            <a:rect l="l" t="t" r="r" b="b"/>
            <a:pathLst>
              <a:path w="596900" h="1005839">
                <a:moveTo>
                  <a:pt x="0" y="1005751"/>
                </a:moveTo>
                <a:lnTo>
                  <a:pt x="596519" y="1005751"/>
                </a:lnTo>
                <a:lnTo>
                  <a:pt x="596519" y="0"/>
                </a:lnTo>
                <a:lnTo>
                  <a:pt x="0" y="0"/>
                </a:lnTo>
                <a:lnTo>
                  <a:pt x="0" y="1005751"/>
                </a:lnTo>
                <a:close/>
              </a:path>
            </a:pathLst>
          </a:custGeom>
          <a:solidFill>
            <a:srgbClr val="FFFFFF"/>
          </a:solidFill>
        </p:spPr>
        <p:txBody>
          <a:bodyPr wrap="square" lIns="0" tIns="0" rIns="0" bIns="0" rtlCol="0"/>
          <a:lstStyle/>
          <a:p>
            <a:endParaRPr sz="1745"/>
          </a:p>
        </p:txBody>
      </p:sp>
      <p:sp>
        <p:nvSpPr>
          <p:cNvPr id="80" name="object 80"/>
          <p:cNvSpPr/>
          <p:nvPr/>
        </p:nvSpPr>
        <p:spPr>
          <a:xfrm>
            <a:off x="7613096" y="4451988"/>
            <a:ext cx="566497" cy="963045"/>
          </a:xfrm>
          <a:custGeom>
            <a:avLst/>
            <a:gdLst/>
            <a:ahLst/>
            <a:cxnLst/>
            <a:rect l="l" t="t" r="r" b="b"/>
            <a:pathLst>
              <a:path w="584200" h="993139">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81" name="object 81"/>
          <p:cNvSpPr/>
          <p:nvPr/>
        </p:nvSpPr>
        <p:spPr>
          <a:xfrm>
            <a:off x="7678102" y="4470462"/>
            <a:ext cx="436118" cy="926013"/>
          </a:xfrm>
          <a:prstGeom prst="rect">
            <a:avLst/>
          </a:prstGeom>
          <a:blipFill>
            <a:blip r:embed="rId22" cstate="print"/>
            <a:stretch>
              <a:fillRect/>
            </a:stretch>
          </a:blipFill>
        </p:spPr>
        <p:txBody>
          <a:bodyPr wrap="square" lIns="0" tIns="0" rIns="0" bIns="0" rtlCol="0"/>
          <a:lstStyle/>
          <a:p>
            <a:endParaRPr sz="1745"/>
          </a:p>
        </p:txBody>
      </p:sp>
      <p:sp>
        <p:nvSpPr>
          <p:cNvPr id="82" name="object 82"/>
          <p:cNvSpPr/>
          <p:nvPr/>
        </p:nvSpPr>
        <p:spPr>
          <a:xfrm>
            <a:off x="7603959" y="3212887"/>
            <a:ext cx="566497" cy="963045"/>
          </a:xfrm>
          <a:custGeom>
            <a:avLst/>
            <a:gdLst/>
            <a:ahLst/>
            <a:cxnLst/>
            <a:rect l="l" t="t" r="r" b="b"/>
            <a:pathLst>
              <a:path w="584200" h="993139">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83" name="object 83"/>
          <p:cNvSpPr/>
          <p:nvPr/>
        </p:nvSpPr>
        <p:spPr>
          <a:xfrm>
            <a:off x="7732695" y="3231362"/>
            <a:ext cx="308666" cy="926000"/>
          </a:xfrm>
          <a:prstGeom prst="rect">
            <a:avLst/>
          </a:prstGeom>
          <a:blipFill>
            <a:blip r:embed="rId17" cstate="print"/>
            <a:stretch>
              <a:fillRect/>
            </a:stretch>
          </a:blipFill>
        </p:spPr>
        <p:txBody>
          <a:bodyPr wrap="square" lIns="0" tIns="0" rIns="0" bIns="0" rtlCol="0"/>
          <a:lstStyle/>
          <a:p>
            <a:endParaRPr sz="1745"/>
          </a:p>
        </p:txBody>
      </p:sp>
      <p:sp>
        <p:nvSpPr>
          <p:cNvPr id="84" name="object 84"/>
          <p:cNvSpPr/>
          <p:nvPr/>
        </p:nvSpPr>
        <p:spPr>
          <a:xfrm>
            <a:off x="5790623" y="3887745"/>
            <a:ext cx="343593" cy="267239"/>
          </a:xfrm>
          <a:custGeom>
            <a:avLst/>
            <a:gdLst/>
            <a:ahLst/>
            <a:cxnLst/>
            <a:rect l="l" t="t" r="r" b="b"/>
            <a:pathLst>
              <a:path w="354330" h="275589">
                <a:moveTo>
                  <a:pt x="0" y="275297"/>
                </a:moveTo>
                <a:lnTo>
                  <a:pt x="354205" y="275297"/>
                </a:lnTo>
                <a:lnTo>
                  <a:pt x="354205"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5" name="object 85"/>
          <p:cNvSpPr/>
          <p:nvPr/>
        </p:nvSpPr>
        <p:spPr>
          <a:xfrm>
            <a:off x="6707871" y="3867314"/>
            <a:ext cx="343593" cy="267239"/>
          </a:xfrm>
          <a:custGeom>
            <a:avLst/>
            <a:gdLst/>
            <a:ahLst/>
            <a:cxnLst/>
            <a:rect l="l" t="t" r="r" b="b"/>
            <a:pathLst>
              <a:path w="354330"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6" name="object 86"/>
          <p:cNvSpPr/>
          <p:nvPr/>
        </p:nvSpPr>
        <p:spPr>
          <a:xfrm>
            <a:off x="6728302" y="4633255"/>
            <a:ext cx="343593" cy="267239"/>
          </a:xfrm>
          <a:custGeom>
            <a:avLst/>
            <a:gdLst/>
            <a:ahLst/>
            <a:cxnLst/>
            <a:rect l="l" t="t" r="r" b="b"/>
            <a:pathLst>
              <a:path w="354330"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r>
              <a:rPr lang="en-US" sz="1745" dirty="0"/>
              <a:t>3</a:t>
            </a:r>
            <a:endParaRPr sz="1745" dirty="0"/>
          </a:p>
        </p:txBody>
      </p:sp>
      <p:sp>
        <p:nvSpPr>
          <p:cNvPr id="87" name="object 87"/>
          <p:cNvSpPr/>
          <p:nvPr/>
        </p:nvSpPr>
        <p:spPr>
          <a:xfrm>
            <a:off x="5790623" y="4663895"/>
            <a:ext cx="343593" cy="267239"/>
          </a:xfrm>
          <a:custGeom>
            <a:avLst/>
            <a:gdLst/>
            <a:ahLst/>
            <a:cxnLst/>
            <a:rect l="l" t="t" r="r" b="b"/>
            <a:pathLst>
              <a:path w="354330" h="275589">
                <a:moveTo>
                  <a:pt x="0" y="275297"/>
                </a:moveTo>
                <a:lnTo>
                  <a:pt x="354205" y="275297"/>
                </a:lnTo>
                <a:lnTo>
                  <a:pt x="354205"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8" name="object 88"/>
          <p:cNvSpPr/>
          <p:nvPr/>
        </p:nvSpPr>
        <p:spPr>
          <a:xfrm>
            <a:off x="7248174" y="3836674"/>
            <a:ext cx="343593" cy="267239"/>
          </a:xfrm>
          <a:custGeom>
            <a:avLst/>
            <a:gdLst/>
            <a:ahLst/>
            <a:cxnLst/>
            <a:rect l="l" t="t" r="r" b="b"/>
            <a:pathLst>
              <a:path w="354330" h="275589">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89" name="object 89"/>
          <p:cNvSpPr/>
          <p:nvPr/>
        </p:nvSpPr>
        <p:spPr>
          <a:xfrm>
            <a:off x="8167303" y="3826465"/>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0" name="object 90"/>
          <p:cNvSpPr/>
          <p:nvPr/>
        </p:nvSpPr>
        <p:spPr>
          <a:xfrm>
            <a:off x="9494938" y="3703917"/>
            <a:ext cx="343593" cy="267239"/>
          </a:xfrm>
          <a:custGeom>
            <a:avLst/>
            <a:gdLst/>
            <a:ahLst/>
            <a:cxnLst/>
            <a:rect l="l" t="t" r="r" b="b"/>
            <a:pathLst>
              <a:path w="354329"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1" name="object 91"/>
          <p:cNvSpPr/>
          <p:nvPr/>
        </p:nvSpPr>
        <p:spPr>
          <a:xfrm>
            <a:off x="9883012" y="3714125"/>
            <a:ext cx="343593" cy="267239"/>
          </a:xfrm>
          <a:custGeom>
            <a:avLst/>
            <a:gdLst/>
            <a:ahLst/>
            <a:cxnLst/>
            <a:rect l="l" t="t" r="r" b="b"/>
            <a:pathLst>
              <a:path w="354329"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2" name="object 92"/>
          <p:cNvSpPr/>
          <p:nvPr/>
        </p:nvSpPr>
        <p:spPr>
          <a:xfrm>
            <a:off x="9494938" y="4694536"/>
            <a:ext cx="343593" cy="267239"/>
          </a:xfrm>
          <a:custGeom>
            <a:avLst/>
            <a:gdLst/>
            <a:ahLst/>
            <a:cxnLst/>
            <a:rect l="l" t="t" r="r" b="b"/>
            <a:pathLst>
              <a:path w="354329"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3" name="object 93"/>
          <p:cNvSpPr/>
          <p:nvPr/>
        </p:nvSpPr>
        <p:spPr>
          <a:xfrm>
            <a:off x="9872792" y="4694536"/>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4" name="object 94"/>
          <p:cNvSpPr/>
          <p:nvPr/>
        </p:nvSpPr>
        <p:spPr>
          <a:xfrm>
            <a:off x="8218362" y="4694536"/>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5" name="object 95"/>
          <p:cNvSpPr/>
          <p:nvPr/>
        </p:nvSpPr>
        <p:spPr>
          <a:xfrm>
            <a:off x="7268605" y="4694536"/>
            <a:ext cx="343593" cy="267239"/>
          </a:xfrm>
          <a:custGeom>
            <a:avLst/>
            <a:gdLst/>
            <a:ahLst/>
            <a:cxnLst/>
            <a:rect l="l" t="t" r="r" b="b"/>
            <a:pathLst>
              <a:path w="354330"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6" name="object 96"/>
          <p:cNvSpPr/>
          <p:nvPr/>
        </p:nvSpPr>
        <p:spPr>
          <a:xfrm>
            <a:off x="6124179" y="6432253"/>
            <a:ext cx="578446" cy="975274"/>
          </a:xfrm>
          <a:prstGeom prst="rect">
            <a:avLst/>
          </a:prstGeom>
          <a:blipFill>
            <a:blip r:embed="rId15" cstate="print"/>
            <a:stretch>
              <a:fillRect/>
            </a:stretch>
          </a:blipFill>
        </p:spPr>
        <p:txBody>
          <a:bodyPr wrap="square" lIns="0" tIns="0" rIns="0" bIns="0" rtlCol="0"/>
          <a:lstStyle/>
          <a:p>
            <a:endParaRPr sz="1745"/>
          </a:p>
        </p:txBody>
      </p:sp>
      <p:sp>
        <p:nvSpPr>
          <p:cNvPr id="97" name="object 97"/>
          <p:cNvSpPr/>
          <p:nvPr/>
        </p:nvSpPr>
        <p:spPr>
          <a:xfrm>
            <a:off x="6123371" y="7707363"/>
            <a:ext cx="578453" cy="975274"/>
          </a:xfrm>
          <a:prstGeom prst="rect">
            <a:avLst/>
          </a:prstGeom>
          <a:blipFill>
            <a:blip r:embed="rId23" cstate="print"/>
            <a:stretch>
              <a:fillRect/>
            </a:stretch>
          </a:blipFill>
        </p:spPr>
        <p:txBody>
          <a:bodyPr wrap="square" lIns="0" tIns="0" rIns="0" bIns="0" rtlCol="0"/>
          <a:lstStyle/>
          <a:p>
            <a:endParaRPr sz="1745"/>
          </a:p>
        </p:txBody>
      </p:sp>
      <p:sp>
        <p:nvSpPr>
          <p:cNvPr id="98" name="object 98"/>
          <p:cNvSpPr/>
          <p:nvPr/>
        </p:nvSpPr>
        <p:spPr>
          <a:xfrm>
            <a:off x="5941384" y="7431492"/>
            <a:ext cx="403321" cy="277707"/>
          </a:xfrm>
          <a:custGeom>
            <a:avLst/>
            <a:gdLst/>
            <a:ahLst/>
            <a:cxnLst/>
            <a:rect l="l" t="t" r="r" b="b"/>
            <a:pathLst>
              <a:path w="415925" h="286384">
                <a:moveTo>
                  <a:pt x="0" y="285826"/>
                </a:moveTo>
                <a:lnTo>
                  <a:pt x="415726" y="285826"/>
                </a:lnTo>
                <a:lnTo>
                  <a:pt x="415726" y="0"/>
                </a:lnTo>
                <a:lnTo>
                  <a:pt x="0" y="0"/>
                </a:lnTo>
                <a:lnTo>
                  <a:pt x="0" y="285826"/>
                </a:lnTo>
                <a:close/>
              </a:path>
            </a:pathLst>
          </a:custGeom>
          <a:ln w="12699">
            <a:solidFill>
              <a:srgbClr val="000000"/>
            </a:solidFill>
          </a:ln>
        </p:spPr>
        <p:txBody>
          <a:bodyPr wrap="square" lIns="0" tIns="0" rIns="0" bIns="0" rtlCol="0"/>
          <a:lstStyle/>
          <a:p>
            <a:endParaRPr sz="1745"/>
          </a:p>
        </p:txBody>
      </p:sp>
      <p:sp>
        <p:nvSpPr>
          <p:cNvPr id="99" name="object 99"/>
          <p:cNvSpPr/>
          <p:nvPr/>
        </p:nvSpPr>
        <p:spPr>
          <a:xfrm>
            <a:off x="6360645" y="7434731"/>
            <a:ext cx="343593" cy="274012"/>
          </a:xfrm>
          <a:custGeom>
            <a:avLst/>
            <a:gdLst/>
            <a:ahLst/>
            <a:cxnLst/>
            <a:rect l="l" t="t" r="r" b="b"/>
            <a:pathLst>
              <a:path w="354330" h="282575">
                <a:moveTo>
                  <a:pt x="0" y="282486"/>
                </a:moveTo>
                <a:lnTo>
                  <a:pt x="354203" y="282486"/>
                </a:lnTo>
                <a:lnTo>
                  <a:pt x="354203" y="0"/>
                </a:lnTo>
                <a:lnTo>
                  <a:pt x="0" y="0"/>
                </a:lnTo>
                <a:lnTo>
                  <a:pt x="0" y="282486"/>
                </a:lnTo>
                <a:close/>
              </a:path>
            </a:pathLst>
          </a:custGeom>
          <a:ln w="12700">
            <a:solidFill>
              <a:srgbClr val="000000"/>
            </a:solidFill>
          </a:ln>
        </p:spPr>
        <p:txBody>
          <a:bodyPr wrap="square" lIns="0" tIns="0" rIns="0" bIns="0" rtlCol="0"/>
          <a:lstStyle/>
          <a:p>
            <a:endParaRPr sz="1745"/>
          </a:p>
        </p:txBody>
      </p:sp>
      <p:sp>
        <p:nvSpPr>
          <p:cNvPr id="100" name="object 100"/>
          <p:cNvSpPr/>
          <p:nvPr/>
        </p:nvSpPr>
        <p:spPr>
          <a:xfrm>
            <a:off x="5770199" y="7125115"/>
            <a:ext cx="343593" cy="267239"/>
          </a:xfrm>
          <a:custGeom>
            <a:avLst/>
            <a:gdLst/>
            <a:ahLst/>
            <a:cxnLst/>
            <a:rect l="l" t="t" r="r" b="b"/>
            <a:pathLst>
              <a:path w="354330" h="275590">
                <a:moveTo>
                  <a:pt x="0" y="275297"/>
                </a:moveTo>
                <a:lnTo>
                  <a:pt x="354199" y="275297"/>
                </a:lnTo>
                <a:lnTo>
                  <a:pt x="354199"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1" name="object 101"/>
          <p:cNvSpPr/>
          <p:nvPr/>
        </p:nvSpPr>
        <p:spPr>
          <a:xfrm>
            <a:off x="6687453" y="7104685"/>
            <a:ext cx="343593" cy="267239"/>
          </a:xfrm>
          <a:custGeom>
            <a:avLst/>
            <a:gdLst/>
            <a:ahLst/>
            <a:cxnLst/>
            <a:rect l="l" t="t" r="r" b="b"/>
            <a:pathLst>
              <a:path w="354330" h="275590">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2" name="object 102"/>
          <p:cNvSpPr/>
          <p:nvPr/>
        </p:nvSpPr>
        <p:spPr>
          <a:xfrm>
            <a:off x="5770199" y="7901265"/>
            <a:ext cx="343593" cy="267239"/>
          </a:xfrm>
          <a:custGeom>
            <a:avLst/>
            <a:gdLst/>
            <a:ahLst/>
            <a:cxnLst/>
            <a:rect l="l" t="t" r="r" b="b"/>
            <a:pathLst>
              <a:path w="354330" h="275590">
                <a:moveTo>
                  <a:pt x="0" y="275297"/>
                </a:moveTo>
                <a:lnTo>
                  <a:pt x="354199" y="275297"/>
                </a:lnTo>
                <a:lnTo>
                  <a:pt x="354199"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3" name="object 103"/>
          <p:cNvSpPr/>
          <p:nvPr/>
        </p:nvSpPr>
        <p:spPr>
          <a:xfrm>
            <a:off x="6707871" y="7870625"/>
            <a:ext cx="343593" cy="267239"/>
          </a:xfrm>
          <a:custGeom>
            <a:avLst/>
            <a:gdLst/>
            <a:ahLst/>
            <a:cxnLst/>
            <a:rect l="l" t="t" r="r" b="b"/>
            <a:pathLst>
              <a:path w="354330"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4" name="object 104"/>
          <p:cNvSpPr/>
          <p:nvPr/>
        </p:nvSpPr>
        <p:spPr>
          <a:xfrm>
            <a:off x="7248174" y="7931906"/>
            <a:ext cx="343593" cy="267239"/>
          </a:xfrm>
          <a:custGeom>
            <a:avLst/>
            <a:gdLst/>
            <a:ahLst/>
            <a:cxnLst/>
            <a:rect l="l" t="t" r="r" b="b"/>
            <a:pathLst>
              <a:path w="354330"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5" name="object 105"/>
          <p:cNvSpPr/>
          <p:nvPr/>
        </p:nvSpPr>
        <p:spPr>
          <a:xfrm>
            <a:off x="7592666" y="7689358"/>
            <a:ext cx="566497" cy="963045"/>
          </a:xfrm>
          <a:custGeom>
            <a:avLst/>
            <a:gdLst/>
            <a:ahLst/>
            <a:cxnLst/>
            <a:rect l="l" t="t" r="r" b="b"/>
            <a:pathLst>
              <a:path w="584200" h="993140">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106" name="object 106"/>
          <p:cNvSpPr/>
          <p:nvPr/>
        </p:nvSpPr>
        <p:spPr>
          <a:xfrm>
            <a:off x="7657677" y="7707832"/>
            <a:ext cx="436118" cy="926013"/>
          </a:xfrm>
          <a:prstGeom prst="rect">
            <a:avLst/>
          </a:prstGeom>
          <a:blipFill>
            <a:blip r:embed="rId22" cstate="print"/>
            <a:stretch>
              <a:fillRect/>
            </a:stretch>
          </a:blipFill>
        </p:spPr>
        <p:txBody>
          <a:bodyPr wrap="square" lIns="0" tIns="0" rIns="0" bIns="0" rtlCol="0"/>
          <a:lstStyle/>
          <a:p>
            <a:endParaRPr sz="1745"/>
          </a:p>
        </p:txBody>
      </p:sp>
      <p:sp>
        <p:nvSpPr>
          <p:cNvPr id="107" name="object 107"/>
          <p:cNvSpPr/>
          <p:nvPr/>
        </p:nvSpPr>
        <p:spPr>
          <a:xfrm>
            <a:off x="7583527" y="6450257"/>
            <a:ext cx="566497" cy="963045"/>
          </a:xfrm>
          <a:custGeom>
            <a:avLst/>
            <a:gdLst/>
            <a:ahLst/>
            <a:cxnLst/>
            <a:rect l="l" t="t" r="r" b="b"/>
            <a:pathLst>
              <a:path w="584200" h="993140">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108" name="object 108"/>
          <p:cNvSpPr/>
          <p:nvPr/>
        </p:nvSpPr>
        <p:spPr>
          <a:xfrm>
            <a:off x="7712264" y="6468732"/>
            <a:ext cx="308666" cy="926000"/>
          </a:xfrm>
          <a:prstGeom prst="rect">
            <a:avLst/>
          </a:prstGeom>
          <a:blipFill>
            <a:blip r:embed="rId17" cstate="print"/>
            <a:stretch>
              <a:fillRect/>
            </a:stretch>
          </a:blipFill>
        </p:spPr>
        <p:txBody>
          <a:bodyPr wrap="square" lIns="0" tIns="0" rIns="0" bIns="0" rtlCol="0"/>
          <a:lstStyle/>
          <a:p>
            <a:endParaRPr sz="1745"/>
          </a:p>
        </p:txBody>
      </p:sp>
      <p:sp>
        <p:nvSpPr>
          <p:cNvPr id="109" name="object 109"/>
          <p:cNvSpPr/>
          <p:nvPr/>
        </p:nvSpPr>
        <p:spPr>
          <a:xfrm>
            <a:off x="7593196" y="7422502"/>
            <a:ext cx="403321" cy="267239"/>
          </a:xfrm>
          <a:custGeom>
            <a:avLst/>
            <a:gdLst/>
            <a:ahLst/>
            <a:cxnLst/>
            <a:rect l="l" t="t" r="r" b="b"/>
            <a:pathLst>
              <a:path w="415925" h="275590">
                <a:moveTo>
                  <a:pt x="0" y="275297"/>
                </a:moveTo>
                <a:lnTo>
                  <a:pt x="415721" y="275297"/>
                </a:lnTo>
                <a:lnTo>
                  <a:pt x="415721"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0" name="object 110"/>
          <p:cNvSpPr/>
          <p:nvPr/>
        </p:nvSpPr>
        <p:spPr>
          <a:xfrm>
            <a:off x="8043301" y="7437896"/>
            <a:ext cx="343593" cy="253076"/>
          </a:xfrm>
          <a:custGeom>
            <a:avLst/>
            <a:gdLst/>
            <a:ahLst/>
            <a:cxnLst/>
            <a:rect l="l" t="t" r="r" b="b"/>
            <a:pathLst>
              <a:path w="354329" h="260984">
                <a:moveTo>
                  <a:pt x="0" y="260908"/>
                </a:moveTo>
                <a:lnTo>
                  <a:pt x="354203" y="260908"/>
                </a:lnTo>
                <a:lnTo>
                  <a:pt x="354203" y="0"/>
                </a:lnTo>
                <a:lnTo>
                  <a:pt x="0" y="0"/>
                </a:lnTo>
                <a:lnTo>
                  <a:pt x="0" y="260908"/>
                </a:lnTo>
                <a:close/>
              </a:path>
            </a:pathLst>
          </a:custGeom>
          <a:ln w="12700">
            <a:solidFill>
              <a:srgbClr val="000000"/>
            </a:solidFill>
          </a:ln>
        </p:spPr>
        <p:txBody>
          <a:bodyPr wrap="square" lIns="0" tIns="0" rIns="0" bIns="0" rtlCol="0"/>
          <a:lstStyle/>
          <a:p>
            <a:endParaRPr sz="1745"/>
          </a:p>
        </p:txBody>
      </p:sp>
      <p:sp>
        <p:nvSpPr>
          <p:cNvPr id="111" name="object 111"/>
          <p:cNvSpPr/>
          <p:nvPr/>
        </p:nvSpPr>
        <p:spPr>
          <a:xfrm>
            <a:off x="7227755" y="7074057"/>
            <a:ext cx="343593" cy="267239"/>
          </a:xfrm>
          <a:custGeom>
            <a:avLst/>
            <a:gdLst/>
            <a:ahLst/>
            <a:cxnLst/>
            <a:rect l="l" t="t" r="r" b="b"/>
            <a:pathLst>
              <a:path w="354330" h="275590">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2" name="object 112"/>
          <p:cNvSpPr/>
          <p:nvPr/>
        </p:nvSpPr>
        <p:spPr>
          <a:xfrm>
            <a:off x="8146884" y="7063835"/>
            <a:ext cx="343593" cy="267239"/>
          </a:xfrm>
          <a:custGeom>
            <a:avLst/>
            <a:gdLst/>
            <a:ahLst/>
            <a:cxnLst/>
            <a:rect l="l" t="t" r="r" b="b"/>
            <a:pathLst>
              <a:path w="354329" h="275590">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3" name="object 113"/>
          <p:cNvSpPr/>
          <p:nvPr/>
        </p:nvSpPr>
        <p:spPr>
          <a:xfrm>
            <a:off x="8197943" y="7931906"/>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4" name="object 114"/>
          <p:cNvSpPr/>
          <p:nvPr/>
        </p:nvSpPr>
        <p:spPr>
          <a:xfrm>
            <a:off x="8844920" y="6444100"/>
            <a:ext cx="578454" cy="975274"/>
          </a:xfrm>
          <a:prstGeom prst="rect">
            <a:avLst/>
          </a:prstGeom>
          <a:blipFill>
            <a:blip r:embed="rId24" cstate="print"/>
            <a:stretch>
              <a:fillRect/>
            </a:stretch>
          </a:blipFill>
        </p:spPr>
        <p:txBody>
          <a:bodyPr wrap="square" lIns="0" tIns="0" rIns="0" bIns="0" rtlCol="0"/>
          <a:lstStyle/>
          <a:p>
            <a:endParaRPr sz="1745"/>
          </a:p>
        </p:txBody>
      </p:sp>
      <p:sp>
        <p:nvSpPr>
          <p:cNvPr id="115" name="object 115"/>
          <p:cNvSpPr/>
          <p:nvPr/>
        </p:nvSpPr>
        <p:spPr>
          <a:xfrm>
            <a:off x="9216173" y="7422182"/>
            <a:ext cx="489527" cy="239530"/>
          </a:xfrm>
          <a:custGeom>
            <a:avLst/>
            <a:gdLst/>
            <a:ahLst/>
            <a:cxnLst/>
            <a:rect l="l" t="t" r="r" b="b"/>
            <a:pathLst>
              <a:path w="504825" h="247015">
                <a:moveTo>
                  <a:pt x="0" y="246519"/>
                </a:moveTo>
                <a:lnTo>
                  <a:pt x="504380" y="246519"/>
                </a:lnTo>
                <a:lnTo>
                  <a:pt x="504380" y="0"/>
                </a:lnTo>
                <a:lnTo>
                  <a:pt x="0" y="0"/>
                </a:lnTo>
                <a:lnTo>
                  <a:pt x="0" y="246519"/>
                </a:lnTo>
                <a:close/>
              </a:path>
            </a:pathLst>
          </a:custGeom>
          <a:ln w="12700">
            <a:solidFill>
              <a:srgbClr val="000000"/>
            </a:solidFill>
          </a:ln>
        </p:spPr>
        <p:txBody>
          <a:bodyPr wrap="square" lIns="0" tIns="0" rIns="0" bIns="0" rtlCol="0"/>
          <a:lstStyle/>
          <a:p>
            <a:endParaRPr sz="1745"/>
          </a:p>
        </p:txBody>
      </p:sp>
      <p:sp>
        <p:nvSpPr>
          <p:cNvPr id="116" name="object 116"/>
          <p:cNvSpPr/>
          <p:nvPr/>
        </p:nvSpPr>
        <p:spPr>
          <a:xfrm>
            <a:off x="8839525" y="7669470"/>
            <a:ext cx="566497" cy="963045"/>
          </a:xfrm>
          <a:custGeom>
            <a:avLst/>
            <a:gdLst/>
            <a:ahLst/>
            <a:cxnLst/>
            <a:rect l="l" t="t" r="r" b="b"/>
            <a:pathLst>
              <a:path w="584200" h="993140">
                <a:moveTo>
                  <a:pt x="0" y="993052"/>
                </a:moveTo>
                <a:lnTo>
                  <a:pt x="583819" y="993052"/>
                </a:lnTo>
                <a:lnTo>
                  <a:pt x="583819" y="0"/>
                </a:lnTo>
                <a:lnTo>
                  <a:pt x="0" y="0"/>
                </a:lnTo>
                <a:lnTo>
                  <a:pt x="0" y="993052"/>
                </a:lnTo>
                <a:close/>
              </a:path>
            </a:pathLst>
          </a:custGeom>
          <a:ln w="12699">
            <a:solidFill>
              <a:srgbClr val="BFBFBF"/>
            </a:solidFill>
          </a:ln>
        </p:spPr>
        <p:txBody>
          <a:bodyPr wrap="square" lIns="0" tIns="0" rIns="0" bIns="0" rtlCol="0"/>
          <a:lstStyle/>
          <a:p>
            <a:endParaRPr sz="1745"/>
          </a:p>
        </p:txBody>
      </p:sp>
      <p:sp>
        <p:nvSpPr>
          <p:cNvPr id="117" name="object 117"/>
          <p:cNvSpPr/>
          <p:nvPr/>
        </p:nvSpPr>
        <p:spPr>
          <a:xfrm>
            <a:off x="8989138" y="7687961"/>
            <a:ext cx="261456" cy="925988"/>
          </a:xfrm>
          <a:prstGeom prst="rect">
            <a:avLst/>
          </a:prstGeom>
          <a:blipFill>
            <a:blip r:embed="rId25" cstate="print"/>
            <a:stretch>
              <a:fillRect/>
            </a:stretch>
          </a:blipFill>
        </p:spPr>
        <p:txBody>
          <a:bodyPr wrap="square" lIns="0" tIns="0" rIns="0" bIns="0" rtlCol="0"/>
          <a:lstStyle/>
          <a:p>
            <a:endParaRPr sz="1745"/>
          </a:p>
        </p:txBody>
      </p:sp>
      <p:sp>
        <p:nvSpPr>
          <p:cNvPr id="118" name="object 118"/>
          <p:cNvSpPr/>
          <p:nvPr/>
        </p:nvSpPr>
        <p:spPr>
          <a:xfrm>
            <a:off x="9474507" y="6941287"/>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9" name="object 119"/>
          <p:cNvSpPr/>
          <p:nvPr/>
        </p:nvSpPr>
        <p:spPr>
          <a:xfrm>
            <a:off x="9474507" y="7931906"/>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0" name="object 120"/>
          <p:cNvSpPr/>
          <p:nvPr/>
        </p:nvSpPr>
        <p:spPr>
          <a:xfrm>
            <a:off x="9862582" y="6951496"/>
            <a:ext cx="343593" cy="267239"/>
          </a:xfrm>
          <a:custGeom>
            <a:avLst/>
            <a:gdLst/>
            <a:ahLst/>
            <a:cxnLst/>
            <a:rect l="l" t="t" r="r" b="b"/>
            <a:pathLst>
              <a:path w="354329" h="275590">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121" name="object 121"/>
          <p:cNvSpPr/>
          <p:nvPr/>
        </p:nvSpPr>
        <p:spPr>
          <a:xfrm>
            <a:off x="9852373" y="7931906"/>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2" name="object 122"/>
          <p:cNvSpPr/>
          <p:nvPr/>
        </p:nvSpPr>
        <p:spPr>
          <a:xfrm>
            <a:off x="11428306" y="3950860"/>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3" name="object 123"/>
          <p:cNvSpPr/>
          <p:nvPr/>
        </p:nvSpPr>
        <p:spPr>
          <a:xfrm>
            <a:off x="10829913" y="3957436"/>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4" name="object 124"/>
          <p:cNvSpPr/>
          <p:nvPr/>
        </p:nvSpPr>
        <p:spPr>
          <a:xfrm>
            <a:off x="10829913" y="4404588"/>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5" name="object 125"/>
          <p:cNvSpPr/>
          <p:nvPr/>
        </p:nvSpPr>
        <p:spPr>
          <a:xfrm>
            <a:off x="11408576" y="4411151"/>
            <a:ext cx="343593" cy="267239"/>
          </a:xfrm>
          <a:custGeom>
            <a:avLst/>
            <a:gdLst/>
            <a:ahLst/>
            <a:cxnLst/>
            <a:rect l="l" t="t" r="r" b="b"/>
            <a:pathLst>
              <a:path w="354329" h="275589">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126" name="object 126"/>
          <p:cNvSpPr/>
          <p:nvPr/>
        </p:nvSpPr>
        <p:spPr>
          <a:xfrm>
            <a:off x="11390219" y="4808635"/>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27" name="object 127"/>
          <p:cNvSpPr/>
          <p:nvPr/>
        </p:nvSpPr>
        <p:spPr>
          <a:xfrm>
            <a:off x="11382470" y="5320403"/>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28" name="object 128"/>
          <p:cNvSpPr/>
          <p:nvPr/>
        </p:nvSpPr>
        <p:spPr>
          <a:xfrm>
            <a:off x="11390219" y="5072277"/>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29" name="object 129"/>
          <p:cNvSpPr/>
          <p:nvPr/>
        </p:nvSpPr>
        <p:spPr>
          <a:xfrm>
            <a:off x="11374713" y="5584034"/>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30" name="TextBox 129"/>
          <p:cNvSpPr txBox="1"/>
          <p:nvPr/>
        </p:nvSpPr>
        <p:spPr>
          <a:xfrm>
            <a:off x="605307" y="486104"/>
            <a:ext cx="4043966" cy="2862322"/>
          </a:xfrm>
          <a:prstGeom prst="rect">
            <a:avLst/>
          </a:prstGeom>
          <a:noFill/>
        </p:spPr>
        <p:txBody>
          <a:bodyPr wrap="square" rtlCol="0">
            <a:spAutoFit/>
          </a:bodyPr>
          <a:lstStyle/>
          <a:p>
            <a:r>
              <a:rPr lang="en-US" sz="6000" dirty="0"/>
              <a:t>VTO for treatment planned</a:t>
            </a:r>
          </a:p>
        </p:txBody>
      </p:sp>
    </p:spTree>
    <p:extLst>
      <p:ext uri="{BB962C8B-B14F-4D97-AF65-F5344CB8AC3E}">
        <p14:creationId xmlns:p14="http://schemas.microsoft.com/office/powerpoint/2010/main" val="19412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txBody>
          <a:bodyPr/>
          <a:lstStyle/>
          <a:p>
            <a:endParaRPr lang="fr-FR"/>
          </a:p>
        </p:txBody>
      </p:sp>
      <p:sp>
        <p:nvSpPr>
          <p:cNvPr id="11" name="Problem list and treatment objectives"/>
          <p:cNvSpPr txBox="1">
            <a:spLocks/>
          </p:cNvSpPr>
          <p:nvPr/>
        </p:nvSpPr>
        <p:spPr>
          <a:xfrm>
            <a:off x="6636552" y="4068447"/>
            <a:ext cx="3645783" cy="2052435"/>
          </a:xfrm>
          <a:prstGeom prst="rect">
            <a:avLst/>
          </a:prstGeom>
        </p:spPr>
        <p:txBody>
          <a:bodyPr>
            <a:normAutofit fontScale="975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1 year progress photos</a:t>
            </a:r>
          </a:p>
          <a:p>
            <a:pPr algn="ctr"/>
            <a:r>
              <a:rPr lang="en-US" sz="4000" dirty="0">
                <a:latin typeface="+mn-lt"/>
              </a:rPr>
              <a:t>MM/DD/YYYY</a:t>
            </a:r>
          </a:p>
        </p:txBody>
      </p:sp>
    </p:spTree>
    <p:extLst>
      <p:ext uri="{BB962C8B-B14F-4D97-AF65-F5344CB8AC3E}">
        <p14:creationId xmlns:p14="http://schemas.microsoft.com/office/powerpoint/2010/main" val="373927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p:txBody>
          <a:bodyPr>
            <a:normAutofit/>
          </a:bodyPr>
          <a:lstStyle/>
          <a:p>
            <a:r>
              <a:rPr lang="en-US" sz="6000" dirty="0">
                <a:latin typeface="+mn-lt"/>
              </a:rPr>
              <a:t>1 year progress panoramic radiograph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27087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1 year progress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584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1 year progress cephalogram tracing without radiograph (blue)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711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60853-716D-B5B0-D7B4-371EBB33E5DB}"/>
              </a:ext>
            </a:extLst>
          </p:cNvPr>
          <p:cNvSpPr>
            <a:spLocks noGrp="1"/>
          </p:cNvSpPr>
          <p:nvPr>
            <p:ph type="title"/>
          </p:nvPr>
        </p:nvSpPr>
        <p:spPr>
          <a:xfrm>
            <a:off x="1192143" y="519290"/>
            <a:ext cx="14955977" cy="1894126"/>
          </a:xfrm>
        </p:spPr>
        <p:txBody>
          <a:bodyPr/>
          <a:lstStyle/>
          <a:p>
            <a:r>
              <a:rPr lang="en-US" sz="6000" dirty="0">
                <a:latin typeface="+mn-lt"/>
              </a:rPr>
              <a:t>Case Summary Continued</a:t>
            </a:r>
            <a:endParaRPr lang="en-US" dirty="0">
              <a:latin typeface="+mn-lt"/>
            </a:endParaRPr>
          </a:p>
        </p:txBody>
      </p:sp>
      <p:sp>
        <p:nvSpPr>
          <p:cNvPr id="5" name="Text Placeholder 4">
            <a:extLst>
              <a:ext uri="{FF2B5EF4-FFF2-40B4-BE49-F238E27FC236}">
                <a16:creationId xmlns:a16="http://schemas.microsoft.com/office/drawing/2014/main" id="{FA86F670-F84A-8D85-5EF4-92E37CBA3061}"/>
              </a:ext>
            </a:extLst>
          </p:cNvPr>
          <p:cNvSpPr txBox="1">
            <a:spLocks noGrp="1"/>
          </p:cNvSpPr>
          <p:nvPr>
            <p:ph type="body" sz="half" idx="1"/>
          </p:nvPr>
        </p:nvSpPr>
        <p:spPr>
          <a:xfrm>
            <a:off x="1192143" y="2685283"/>
            <a:ext cx="7112000" cy="1278299"/>
          </a:xfrm>
          <a:prstGeom prst="rect">
            <a:avLst/>
          </a:prstGeom>
          <a:noFill/>
        </p:spPr>
        <p:txBody>
          <a:bodyPr wrap="square" rtlCol="0">
            <a:spAutoFit/>
          </a:bodyPr>
          <a:lstStyle/>
          <a:p>
            <a:pPr marL="0" indent="0">
              <a:buNone/>
            </a:pPr>
            <a:r>
              <a:rPr lang="en-US" sz="2800" b="1" dirty="0">
                <a:latin typeface="Times New Roman" panose="02020603050405020304" pitchFamily="18" charset="0"/>
                <a:cs typeface="Times New Roman" panose="02020603050405020304" pitchFamily="18" charset="0"/>
              </a:rPr>
              <a:t>Diagnostic Summary:</a:t>
            </a:r>
          </a:p>
          <a:p>
            <a:pPr marL="0" indent="0">
              <a:buNone/>
            </a:pPr>
            <a:endParaRPr lang="en-US" sz="2800" dirty="0"/>
          </a:p>
        </p:txBody>
      </p:sp>
      <p:sp>
        <p:nvSpPr>
          <p:cNvPr id="6" name="TextBox 5">
            <a:extLst>
              <a:ext uri="{FF2B5EF4-FFF2-40B4-BE49-F238E27FC236}">
                <a16:creationId xmlns:a16="http://schemas.microsoft.com/office/drawing/2014/main" id="{498E65AF-AD7A-1983-5E8D-7EF0DBFD1BE6}"/>
              </a:ext>
            </a:extLst>
          </p:cNvPr>
          <p:cNvSpPr txBox="1"/>
          <p:nvPr/>
        </p:nvSpPr>
        <p:spPr>
          <a:xfrm>
            <a:off x="9387109" y="2630031"/>
            <a:ext cx="7431856"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Summary of treatment:</a:t>
            </a:r>
          </a:p>
          <a:p>
            <a:r>
              <a:rPr lang="en-US" sz="2800" b="1" dirty="0">
                <a:latin typeface="Times New Roman" panose="02020603050405020304" pitchFamily="18" charset="0"/>
                <a:cs typeface="Times New Roman" panose="02020603050405020304" pitchFamily="18" charset="0"/>
              </a:rPr>
              <a:t>  </a:t>
            </a:r>
          </a:p>
          <a:p>
            <a:endParaRPr lang="en-US" sz="2800" dirty="0"/>
          </a:p>
        </p:txBody>
      </p:sp>
    </p:spTree>
    <p:extLst>
      <p:ext uri="{BB962C8B-B14F-4D97-AF65-F5344CB8AC3E}">
        <p14:creationId xmlns:p14="http://schemas.microsoft.com/office/powerpoint/2010/main" val="383409887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5206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148557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59368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41529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4134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2D4-661E-0846-B3C0-FCC9B56B8EE4}"/>
              </a:ext>
            </a:extLst>
          </p:cNvPr>
          <p:cNvSpPr>
            <a:spLocks noGrp="1"/>
          </p:cNvSpPr>
          <p:nvPr>
            <p:ph type="title"/>
          </p:nvPr>
        </p:nvSpPr>
        <p:spPr>
          <a:xfrm>
            <a:off x="1021373" y="540556"/>
            <a:ext cx="15297515" cy="1458366"/>
          </a:xfrm>
        </p:spPr>
        <p:txBody>
          <a:bodyPr>
            <a:normAutofit/>
          </a:bodyPr>
          <a:lstStyle/>
          <a:p>
            <a:r>
              <a:rPr lang="en-US" sz="6000" dirty="0">
                <a:latin typeface="+mn-lt"/>
              </a:rPr>
              <a:t>Treatment progress</a:t>
            </a:r>
          </a:p>
        </p:txBody>
      </p:sp>
      <p:sp>
        <p:nvSpPr>
          <p:cNvPr id="3" name="Content Placeholder 2">
            <a:extLst>
              <a:ext uri="{FF2B5EF4-FFF2-40B4-BE49-F238E27FC236}">
                <a16:creationId xmlns:a16="http://schemas.microsoft.com/office/drawing/2014/main" id="{96074478-D364-7C4E-8E73-74E99673FF63}"/>
              </a:ext>
            </a:extLst>
          </p:cNvPr>
          <p:cNvSpPr>
            <a:spLocks noGrp="1"/>
          </p:cNvSpPr>
          <p:nvPr>
            <p:ph idx="1"/>
          </p:nvPr>
        </p:nvSpPr>
        <p:spPr>
          <a:xfrm>
            <a:off x="1192143" y="3530008"/>
            <a:ext cx="14955977" cy="5255005"/>
          </a:xfrm>
        </p:spPr>
        <p:txBody>
          <a:bodyPr/>
          <a:lstStyle/>
          <a:p>
            <a:pPr marL="0" indent="0">
              <a:buNone/>
            </a:pPr>
            <a:r>
              <a:rPr lang="en-US" dirty="0"/>
              <a:t>(Include exact arch wire sequence, timing, and other mechanics used)</a:t>
            </a:r>
          </a:p>
        </p:txBody>
      </p:sp>
      <p:sp>
        <p:nvSpPr>
          <p:cNvPr id="4" name="TextBox 3">
            <a:extLst>
              <a:ext uri="{FF2B5EF4-FFF2-40B4-BE49-F238E27FC236}">
                <a16:creationId xmlns:a16="http://schemas.microsoft.com/office/drawing/2014/main" id="{7D6598B5-4E04-084F-AEBA-511B2940815D}"/>
              </a:ext>
            </a:extLst>
          </p:cNvPr>
          <p:cNvSpPr txBox="1"/>
          <p:nvPr/>
        </p:nvSpPr>
        <p:spPr>
          <a:xfrm>
            <a:off x="1192143" y="1998922"/>
            <a:ext cx="14955977" cy="1384995"/>
          </a:xfrm>
          <a:prstGeom prst="rect">
            <a:avLst/>
          </a:prstGeom>
          <a:noFill/>
        </p:spPr>
        <p:txBody>
          <a:bodyPr wrap="square" rtlCol="0">
            <a:spAutoFit/>
          </a:bodyPr>
          <a:lstStyle/>
          <a:p>
            <a:r>
              <a:rPr lang="en-US" sz="2800" dirty="0"/>
              <a:t>Compare treatment progress relative to the original problem list and the forecasted goals. Discuss treatment response relative to case biomechanics used. Discuss any changes or modifications of treatment that will be needed to attain your original treatment goals.</a:t>
            </a:r>
          </a:p>
        </p:txBody>
      </p:sp>
    </p:spTree>
    <p:extLst>
      <p:ext uri="{BB962C8B-B14F-4D97-AF65-F5344CB8AC3E}">
        <p14:creationId xmlns:p14="http://schemas.microsoft.com/office/powerpoint/2010/main" val="72640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progress (blue) to initial (black)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1584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000" dirty="0">
                <a:latin typeface="+mn-lt"/>
              </a:rPr>
              <a:t>Results achieved:</a:t>
            </a:r>
            <a:endParaRPr lang="en-US" sz="60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851102"/>
            <a:ext cx="14955977" cy="7270595"/>
          </a:xfrm>
        </p:spPr>
        <p:txBody>
          <a:bodyPr/>
          <a:lstStyle/>
          <a:p>
            <a:pPr>
              <a:lnSpc>
                <a:spcPct val="150000"/>
              </a:lnSpc>
            </a:pPr>
            <a:r>
              <a:rPr lang="en-US" dirty="0"/>
              <a:t>Maxilla</a:t>
            </a:r>
          </a:p>
          <a:p>
            <a:pPr>
              <a:lnSpc>
                <a:spcPct val="150000"/>
              </a:lnSpc>
            </a:pPr>
            <a:endParaRPr lang="en-US" dirty="0"/>
          </a:p>
          <a:p>
            <a:pPr marL="0" indent="0">
              <a:lnSpc>
                <a:spcPct val="150000"/>
              </a:lnSpc>
              <a:buNone/>
            </a:pPr>
            <a:endParaRPr lang="en-US" dirty="0"/>
          </a:p>
          <a:p>
            <a:pPr>
              <a:lnSpc>
                <a:spcPct val="150000"/>
              </a:lnSpc>
            </a:pPr>
            <a:r>
              <a:rPr lang="en-US" dirty="0"/>
              <a:t>Mandible</a:t>
            </a:r>
          </a:p>
        </p:txBody>
      </p:sp>
    </p:spTree>
    <p:extLst>
      <p:ext uri="{BB962C8B-B14F-4D97-AF65-F5344CB8AC3E}">
        <p14:creationId xmlns:p14="http://schemas.microsoft.com/office/powerpoint/2010/main" val="1873276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mn-lt"/>
              </a:rPr>
              <a:t>Results achieved, part 2:</a:t>
            </a:r>
          </a:p>
        </p:txBody>
      </p:sp>
      <p:sp>
        <p:nvSpPr>
          <p:cNvPr id="3" name="Content Placeholder 2"/>
          <p:cNvSpPr>
            <a:spLocks noGrp="1"/>
          </p:cNvSpPr>
          <p:nvPr>
            <p:ph idx="1"/>
          </p:nvPr>
        </p:nvSpPr>
        <p:spPr>
          <a:xfrm>
            <a:off x="1192143" y="2051823"/>
            <a:ext cx="14955977" cy="7225991"/>
          </a:xfrm>
        </p:spPr>
        <p:txBody>
          <a:bodyPr/>
          <a:lstStyle/>
          <a:p>
            <a:pPr>
              <a:lnSpc>
                <a:spcPct val="150000"/>
              </a:lnSpc>
            </a:pPr>
            <a:r>
              <a:rPr lang="en-US" dirty="0"/>
              <a:t>Maxillary dentition</a:t>
            </a:r>
          </a:p>
          <a:p>
            <a:pPr>
              <a:lnSpc>
                <a:spcPct val="150000"/>
              </a:lnSpc>
            </a:pPr>
            <a:endParaRPr lang="en-US" dirty="0"/>
          </a:p>
          <a:p>
            <a:pPr marL="0" indent="0">
              <a:lnSpc>
                <a:spcPct val="150000"/>
              </a:lnSpc>
              <a:buNone/>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1834763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mn-lt"/>
              </a:rPr>
              <a:t>Results achieved, part 3:</a:t>
            </a:r>
          </a:p>
        </p:txBody>
      </p:sp>
      <p:sp>
        <p:nvSpPr>
          <p:cNvPr id="3" name="Content Placeholder 2"/>
          <p:cNvSpPr>
            <a:spLocks noGrp="1"/>
          </p:cNvSpPr>
          <p:nvPr>
            <p:ph idx="1"/>
          </p:nvPr>
        </p:nvSpPr>
        <p:spPr>
          <a:xfrm>
            <a:off x="1192143" y="2185639"/>
            <a:ext cx="14955977" cy="7069873"/>
          </a:xfrm>
        </p:spPr>
        <p:txBody>
          <a:bodyPr/>
          <a:lstStyle/>
          <a:p>
            <a:pPr>
              <a:lnSpc>
                <a:spcPct val="150000"/>
              </a:lnSpc>
            </a:pPr>
            <a:r>
              <a:rPr lang="en-US" dirty="0"/>
              <a:t>Occlusion</a:t>
            </a:r>
          </a:p>
          <a:p>
            <a:pPr>
              <a:lnSpc>
                <a:spcPct val="150000"/>
              </a:lnSpc>
            </a:pPr>
            <a:endParaRPr lang="en-US" dirty="0"/>
          </a:p>
          <a:p>
            <a:pPr>
              <a:lnSpc>
                <a:spcPct val="150000"/>
              </a:lnSpc>
            </a:pPr>
            <a:endParaRPr lang="en-US" dirty="0"/>
          </a:p>
          <a:p>
            <a:pPr>
              <a:lnSpc>
                <a:spcPct val="150000"/>
              </a:lnSpc>
            </a:pPr>
            <a:r>
              <a:rPr lang="en-US" dirty="0"/>
              <a:t>Esthetics</a:t>
            </a:r>
          </a:p>
          <a:p>
            <a:pPr marL="0" indent="0">
              <a:buNone/>
            </a:pPr>
            <a:endParaRPr lang="en-US" dirty="0"/>
          </a:p>
        </p:txBody>
      </p:sp>
    </p:spTree>
    <p:extLst>
      <p:ext uri="{BB962C8B-B14F-4D97-AF65-F5344CB8AC3E}">
        <p14:creationId xmlns:p14="http://schemas.microsoft.com/office/powerpoint/2010/main" val="2803434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Self-Assessment</a:t>
            </a: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a:t>Please describe how your planned treatment went, and if you might change anything in the future because of this.</a:t>
            </a:r>
          </a:p>
        </p:txBody>
      </p:sp>
    </p:spTree>
    <p:extLst>
      <p:ext uri="{BB962C8B-B14F-4D97-AF65-F5344CB8AC3E}">
        <p14:creationId xmlns:p14="http://schemas.microsoft.com/office/powerpoint/2010/main" val="230206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txBody>
          <a:bodyPr/>
          <a:lstStyle/>
          <a:p>
            <a:endParaRPr lang="fr-FR"/>
          </a:p>
        </p:txBody>
      </p:sp>
      <p:sp>
        <p:nvSpPr>
          <p:cNvPr id="11" name="Problem list and treatment objectives"/>
          <p:cNvSpPr txBox="1">
            <a:spLocks/>
          </p:cNvSpPr>
          <p:nvPr/>
        </p:nvSpPr>
        <p:spPr>
          <a:xfrm>
            <a:off x="6636552" y="4068447"/>
            <a:ext cx="3645783" cy="2052435"/>
          </a:xfrm>
          <a:prstGeom prst="rect">
            <a:avLst/>
          </a:prstGeom>
        </p:spPr>
        <p:txBody>
          <a:bodyPr>
            <a:normAutofit fontScale="97500" lnSpcReduction="100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2 year Composite photos</a:t>
            </a:r>
          </a:p>
          <a:p>
            <a:pPr algn="ctr"/>
            <a:r>
              <a:rPr lang="en-US" sz="4000" dirty="0">
                <a:latin typeface="+mn-lt"/>
              </a:rPr>
              <a:t>MM/DD/YYYY</a:t>
            </a:r>
          </a:p>
        </p:txBody>
      </p:sp>
    </p:spTree>
    <p:extLst>
      <p:ext uri="{BB962C8B-B14F-4D97-AF65-F5344CB8AC3E}">
        <p14:creationId xmlns:p14="http://schemas.microsoft.com/office/powerpoint/2010/main" val="50929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a:xfrm>
            <a:off x="3825962" y="406538"/>
            <a:ext cx="3072092" cy="2835777"/>
          </a:xfrm>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a:xfrm>
            <a:off x="7134085" y="406538"/>
            <a:ext cx="3072092" cy="2835777"/>
          </a:xfrm>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a:xfrm>
            <a:off x="10442204" y="406538"/>
            <a:ext cx="3072092" cy="2835777"/>
          </a:xfrm>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a:xfrm>
            <a:off x="3825962" y="3388688"/>
            <a:ext cx="3072092" cy="2835777"/>
          </a:xfrm>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a:xfrm>
            <a:off x="10442204" y="3388688"/>
            <a:ext cx="3072092" cy="2835777"/>
          </a:xfrm>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a:xfrm>
            <a:off x="10442204" y="6370836"/>
            <a:ext cx="3072092" cy="2835777"/>
          </a:xfrm>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a:xfrm>
            <a:off x="7134084" y="6370836"/>
            <a:ext cx="3072092" cy="2835777"/>
          </a:xfrm>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a:xfrm>
            <a:off x="3825961" y="6370836"/>
            <a:ext cx="3072092" cy="2835777"/>
          </a:xfrm>
        </p:spPr>
        <p:txBody>
          <a:bodyPr/>
          <a:lstStyle/>
          <a:p>
            <a:endParaRPr lang="fr-FR"/>
          </a:p>
        </p:txBody>
      </p:sp>
      <p:sp>
        <p:nvSpPr>
          <p:cNvPr id="11" name="Problem list and treatment objectives"/>
          <p:cNvSpPr txBox="1">
            <a:spLocks/>
          </p:cNvSpPr>
          <p:nvPr/>
        </p:nvSpPr>
        <p:spPr>
          <a:xfrm>
            <a:off x="7134083" y="3824688"/>
            <a:ext cx="2962108" cy="1667553"/>
          </a:xfrm>
          <a:prstGeom prst="rect">
            <a:avLst/>
          </a:prstGeom>
        </p:spPr>
        <p:txBody>
          <a:bodyPr>
            <a:normAutofit fontScale="97500" lnSpcReduction="100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3250" dirty="0">
                <a:latin typeface="+mn-lt"/>
              </a:rPr>
              <a:t>Initial Composite photos</a:t>
            </a:r>
          </a:p>
          <a:p>
            <a:pPr algn="ctr"/>
            <a:r>
              <a:rPr lang="en-US" sz="3250" dirty="0">
                <a:latin typeface="+mn-lt"/>
              </a:rPr>
              <a:t>MM/DD/YYYY</a:t>
            </a:r>
          </a:p>
        </p:txBody>
      </p:sp>
    </p:spTree>
    <p:extLst>
      <p:ext uri="{BB962C8B-B14F-4D97-AF65-F5344CB8AC3E}">
        <p14:creationId xmlns:p14="http://schemas.microsoft.com/office/powerpoint/2010/main" val="2516887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a:xfrm>
            <a:off x="1192143" y="519290"/>
            <a:ext cx="14955977" cy="1885245"/>
          </a:xfrm>
        </p:spPr>
        <p:txBody>
          <a:bodyPr>
            <a:normAutofit/>
          </a:bodyPr>
          <a:lstStyle/>
          <a:p>
            <a:r>
              <a:rPr lang="en-US" sz="6000" dirty="0">
                <a:latin typeface="+mn-lt"/>
              </a:rPr>
              <a:t>2 year progress panoramic radiograph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43044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2 year progress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0689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2 year progress cephalogram tracing without radiograph (blue)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50387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5206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2074872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4056579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41529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5615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2D4-661E-0846-B3C0-FCC9B56B8EE4}"/>
              </a:ext>
            </a:extLst>
          </p:cNvPr>
          <p:cNvSpPr>
            <a:spLocks noGrp="1"/>
          </p:cNvSpPr>
          <p:nvPr>
            <p:ph type="title"/>
          </p:nvPr>
        </p:nvSpPr>
        <p:spPr>
          <a:xfrm>
            <a:off x="1021373" y="540556"/>
            <a:ext cx="15297515" cy="1458366"/>
          </a:xfrm>
        </p:spPr>
        <p:txBody>
          <a:bodyPr>
            <a:normAutofit/>
          </a:bodyPr>
          <a:lstStyle/>
          <a:p>
            <a:r>
              <a:rPr lang="en-US" sz="6000" dirty="0">
                <a:latin typeface="+mn-lt"/>
              </a:rPr>
              <a:t>Treatment progress- 2 years (MM/DD/YYYY)</a:t>
            </a:r>
          </a:p>
        </p:txBody>
      </p:sp>
      <p:sp>
        <p:nvSpPr>
          <p:cNvPr id="3" name="Content Placeholder 2">
            <a:extLst>
              <a:ext uri="{FF2B5EF4-FFF2-40B4-BE49-F238E27FC236}">
                <a16:creationId xmlns:a16="http://schemas.microsoft.com/office/drawing/2014/main" id="{96074478-D364-7C4E-8E73-74E99673FF63}"/>
              </a:ext>
            </a:extLst>
          </p:cNvPr>
          <p:cNvSpPr>
            <a:spLocks noGrp="1"/>
          </p:cNvSpPr>
          <p:nvPr>
            <p:ph idx="1"/>
          </p:nvPr>
        </p:nvSpPr>
        <p:spPr>
          <a:xfrm>
            <a:off x="1192143" y="3530008"/>
            <a:ext cx="14955977" cy="5255005"/>
          </a:xfrm>
        </p:spPr>
        <p:txBody>
          <a:bodyPr/>
          <a:lstStyle/>
          <a:p>
            <a:pPr marL="0" indent="0">
              <a:buNone/>
            </a:pPr>
            <a:r>
              <a:rPr lang="en-US" dirty="0"/>
              <a:t>(Include exact arch wire sequence, timing, and other mechanics used)</a:t>
            </a:r>
          </a:p>
        </p:txBody>
      </p:sp>
      <p:sp>
        <p:nvSpPr>
          <p:cNvPr id="4" name="TextBox 3">
            <a:extLst>
              <a:ext uri="{FF2B5EF4-FFF2-40B4-BE49-F238E27FC236}">
                <a16:creationId xmlns:a16="http://schemas.microsoft.com/office/drawing/2014/main" id="{7D6598B5-4E04-084F-AEBA-511B2940815D}"/>
              </a:ext>
            </a:extLst>
          </p:cNvPr>
          <p:cNvSpPr txBox="1"/>
          <p:nvPr/>
        </p:nvSpPr>
        <p:spPr>
          <a:xfrm>
            <a:off x="1192143" y="1998922"/>
            <a:ext cx="14955977" cy="1384995"/>
          </a:xfrm>
          <a:prstGeom prst="rect">
            <a:avLst/>
          </a:prstGeom>
          <a:noFill/>
        </p:spPr>
        <p:txBody>
          <a:bodyPr wrap="square" rtlCol="0">
            <a:spAutoFit/>
          </a:bodyPr>
          <a:lstStyle/>
          <a:p>
            <a:r>
              <a:rPr lang="en-US" sz="2800" dirty="0"/>
              <a:t>Compare treatment progress relative to the original problem list and the forecasted goals. Discuss treatment response relative to case biomechanics used. Discuss any changes or modifications of treatment that will be needed to attain your original treatment goals.</a:t>
            </a:r>
          </a:p>
        </p:txBody>
      </p:sp>
    </p:spTree>
    <p:extLst>
      <p:ext uri="{BB962C8B-B14F-4D97-AF65-F5344CB8AC3E}">
        <p14:creationId xmlns:p14="http://schemas.microsoft.com/office/powerpoint/2010/main" val="3741282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600" dirty="0">
                <a:latin typeface="+mn-lt"/>
              </a:rPr>
              <a:t>2 year progress results achieved:</a:t>
            </a:r>
            <a:endParaRPr lang="en-US" sz="66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998921"/>
            <a:ext cx="14955977" cy="7122777"/>
          </a:xfrm>
        </p:spPr>
        <p:txBody>
          <a:bodyPr/>
          <a:lstStyle/>
          <a:p>
            <a:pPr>
              <a:lnSpc>
                <a:spcPct val="150000"/>
              </a:lnSpc>
            </a:pPr>
            <a:r>
              <a:rPr lang="en-US" dirty="0"/>
              <a:t>Maxilla</a:t>
            </a:r>
          </a:p>
          <a:p>
            <a:pPr>
              <a:lnSpc>
                <a:spcPct val="150000"/>
              </a:lnSpc>
            </a:pPr>
            <a:endParaRPr lang="en-US" dirty="0"/>
          </a:p>
          <a:p>
            <a:pPr marL="0" indent="0">
              <a:lnSpc>
                <a:spcPct val="150000"/>
              </a:lnSpc>
              <a:buNone/>
            </a:pPr>
            <a:endParaRPr lang="en-US" dirty="0"/>
          </a:p>
          <a:p>
            <a:pPr>
              <a:lnSpc>
                <a:spcPct val="150000"/>
              </a:lnSpc>
            </a:pPr>
            <a:r>
              <a:rPr lang="en-US" dirty="0"/>
              <a:t>Mandible</a:t>
            </a:r>
          </a:p>
        </p:txBody>
      </p:sp>
    </p:spTree>
    <p:extLst>
      <p:ext uri="{BB962C8B-B14F-4D97-AF65-F5344CB8AC3E}">
        <p14:creationId xmlns:p14="http://schemas.microsoft.com/office/powerpoint/2010/main" val="749314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2 year progress results achieved, part 2</a:t>
            </a:r>
            <a:r>
              <a:rPr lang="en-US" sz="6600" dirty="0"/>
              <a:t>:</a:t>
            </a:r>
            <a:endParaRPr lang="en-US" dirty="0"/>
          </a:p>
        </p:txBody>
      </p:sp>
      <p:sp>
        <p:nvSpPr>
          <p:cNvPr id="3" name="Content Placeholder 2"/>
          <p:cNvSpPr>
            <a:spLocks noGrp="1"/>
          </p:cNvSpPr>
          <p:nvPr>
            <p:ph idx="1"/>
          </p:nvPr>
        </p:nvSpPr>
        <p:spPr>
          <a:xfrm>
            <a:off x="1192143" y="2207941"/>
            <a:ext cx="14955977" cy="7114479"/>
          </a:xfrm>
        </p:spPr>
        <p:txBody>
          <a:bodyPr/>
          <a:lstStyle/>
          <a:p>
            <a:pPr>
              <a:lnSpc>
                <a:spcPct val="150000"/>
              </a:lnSpc>
            </a:pPr>
            <a:r>
              <a:rPr lang="en-US" dirty="0"/>
              <a:t>Maxillary dentition</a:t>
            </a:r>
          </a:p>
          <a:p>
            <a:pPr marL="0" indent="0">
              <a:lnSpc>
                <a:spcPct val="150000"/>
              </a:lnSpc>
              <a:buNone/>
            </a:pPr>
            <a:endParaRPr lang="en-US" dirty="0"/>
          </a:p>
          <a:p>
            <a:pPr marL="0" indent="0">
              <a:lnSpc>
                <a:spcPct val="150000"/>
              </a:lnSpc>
              <a:buNone/>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919655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2 year progress results achieved, part 3:</a:t>
            </a:r>
            <a:endParaRPr lang="en-US" dirty="0">
              <a:latin typeface="+mn-lt"/>
            </a:endParaRPr>
          </a:p>
        </p:txBody>
      </p:sp>
      <p:sp>
        <p:nvSpPr>
          <p:cNvPr id="3" name="Content Placeholder 2"/>
          <p:cNvSpPr>
            <a:spLocks noGrp="1"/>
          </p:cNvSpPr>
          <p:nvPr>
            <p:ph idx="1"/>
          </p:nvPr>
        </p:nvSpPr>
        <p:spPr>
          <a:xfrm>
            <a:off x="1192143" y="2185639"/>
            <a:ext cx="14955977" cy="7136781"/>
          </a:xfrm>
        </p:spPr>
        <p:txBody>
          <a:bodyPr/>
          <a:lstStyle/>
          <a:p>
            <a:pPr>
              <a:lnSpc>
                <a:spcPct val="150000"/>
              </a:lnSpc>
            </a:pPr>
            <a:r>
              <a:rPr lang="en-US" dirty="0"/>
              <a:t>Occlusion</a:t>
            </a:r>
          </a:p>
          <a:p>
            <a:pPr>
              <a:lnSpc>
                <a:spcPct val="150000"/>
              </a:lnSpc>
            </a:pPr>
            <a:endParaRPr lang="en-US" dirty="0"/>
          </a:p>
          <a:p>
            <a:pPr>
              <a:lnSpc>
                <a:spcPct val="150000"/>
              </a:lnSpc>
            </a:pPr>
            <a:endParaRPr lang="en-US" dirty="0"/>
          </a:p>
          <a:p>
            <a:pPr>
              <a:lnSpc>
                <a:spcPct val="150000"/>
              </a:lnSpc>
            </a:pPr>
            <a:r>
              <a:rPr lang="en-US" dirty="0"/>
              <a:t>Esthetics</a:t>
            </a:r>
          </a:p>
          <a:p>
            <a:pPr marL="0" indent="0">
              <a:buNone/>
            </a:pPr>
            <a:endParaRPr lang="en-US" dirty="0"/>
          </a:p>
        </p:txBody>
      </p:sp>
    </p:spTree>
    <p:extLst>
      <p:ext uri="{BB962C8B-B14F-4D97-AF65-F5344CB8AC3E}">
        <p14:creationId xmlns:p14="http://schemas.microsoft.com/office/powerpoint/2010/main" val="30438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686-FD1D-1748-905C-18EFDA3A516A}"/>
              </a:ext>
            </a:extLst>
          </p:cNvPr>
          <p:cNvSpPr>
            <a:spLocks noGrp="1"/>
          </p:cNvSpPr>
          <p:nvPr>
            <p:ph type="title"/>
          </p:nvPr>
        </p:nvSpPr>
        <p:spPr>
          <a:xfrm>
            <a:off x="930885" y="25963"/>
            <a:ext cx="14955977" cy="1885245"/>
          </a:xfrm>
        </p:spPr>
        <p:txBody>
          <a:bodyPr/>
          <a:lstStyle/>
          <a:p>
            <a:r>
              <a:rPr lang="en-US" dirty="0">
                <a:latin typeface="Abadi" panose="020B0604020104020204" pitchFamily="34" charset="0"/>
              </a:rPr>
              <a:t>Panoramic radiograph</a:t>
            </a:r>
            <a:br>
              <a:rPr lang="en-US" dirty="0">
                <a:latin typeface="+mn-lt"/>
              </a:rPr>
            </a:br>
            <a:r>
              <a:rPr lang="en-US" sz="4000" dirty="0">
                <a:latin typeface="Abadi" panose="020B0604020104020204" pitchFamily="34" charset="0"/>
              </a:rPr>
              <a:t>(MM/DD/YYYY)</a:t>
            </a:r>
          </a:p>
        </p:txBody>
      </p:sp>
      <p:sp>
        <p:nvSpPr>
          <p:cNvPr id="3" name="Content Placeholder 2">
            <a:extLst>
              <a:ext uri="{FF2B5EF4-FFF2-40B4-BE49-F238E27FC236}">
                <a16:creationId xmlns:a16="http://schemas.microsoft.com/office/drawing/2014/main" id="{E824BC49-7896-554C-B71B-01FF3DA5BCD7}"/>
              </a:ext>
            </a:extLst>
          </p:cNvPr>
          <p:cNvSpPr>
            <a:spLocks noGrp="1"/>
          </p:cNvSpPr>
          <p:nvPr>
            <p:ph idx="1"/>
          </p:nvPr>
        </p:nvSpPr>
        <p:spPr>
          <a:xfrm>
            <a:off x="1727191" y="5996103"/>
            <a:ext cx="14955977" cy="3237876"/>
          </a:xfrm>
        </p:spPr>
        <p:txBody>
          <a:bodyPr>
            <a:normAutofit/>
          </a:bodyPr>
          <a:lstStyle/>
          <a:p>
            <a:pPr marL="0" indent="0" defTabSz="502412">
              <a:spcBef>
                <a:spcPts val="2700"/>
              </a:spcBef>
              <a:buNone/>
              <a:defRPr sz="2408"/>
            </a:pPr>
            <a:endParaRPr lang="en-US" dirty="0"/>
          </a:p>
          <a:p>
            <a:pPr marL="0" indent="0">
              <a:buNone/>
            </a:pPr>
            <a:endParaRPr lang="en-US" dirty="0"/>
          </a:p>
        </p:txBody>
      </p:sp>
      <p:pic>
        <p:nvPicPr>
          <p:cNvPr id="6" name="Picture 5">
            <a:extLst>
              <a:ext uri="{FF2B5EF4-FFF2-40B4-BE49-F238E27FC236}">
                <a16:creationId xmlns:a16="http://schemas.microsoft.com/office/drawing/2014/main" id="{2D710FF3-BE04-00C3-0453-04D16106E47A}"/>
              </a:ext>
            </a:extLst>
          </p:cNvPr>
          <p:cNvPicPr>
            <a:picLocks noChangeAspect="1"/>
          </p:cNvPicPr>
          <p:nvPr/>
        </p:nvPicPr>
        <p:blipFill>
          <a:blip r:embed="rId2"/>
          <a:stretch>
            <a:fillRect/>
          </a:stretch>
        </p:blipFill>
        <p:spPr>
          <a:xfrm>
            <a:off x="5438702" y="1185942"/>
            <a:ext cx="10553091" cy="4810161"/>
          </a:xfrm>
          <a:prstGeom prst="rect">
            <a:avLst/>
          </a:prstGeom>
        </p:spPr>
      </p:pic>
      <p:sp>
        <p:nvSpPr>
          <p:cNvPr id="4" name="TextBox 3"/>
          <p:cNvSpPr txBox="1"/>
          <p:nvPr/>
        </p:nvSpPr>
        <p:spPr>
          <a:xfrm>
            <a:off x="1538868" y="6222380"/>
            <a:ext cx="15144300" cy="646331"/>
          </a:xfrm>
          <a:prstGeom prst="rect">
            <a:avLst/>
          </a:prstGeom>
          <a:noFill/>
        </p:spPr>
        <p:txBody>
          <a:bodyPr wrap="square" rtlCol="0">
            <a:spAutoFit/>
          </a:bodyPr>
          <a:lstStyle/>
          <a:p>
            <a:r>
              <a:rPr lang="en-US" sz="3600" dirty="0"/>
              <a:t>Please add observations here</a:t>
            </a:r>
            <a:r>
              <a:rPr lang="en-US" dirty="0"/>
              <a:t>:</a:t>
            </a:r>
          </a:p>
        </p:txBody>
      </p:sp>
    </p:spTree>
    <p:extLst>
      <p:ext uri="{BB962C8B-B14F-4D97-AF65-F5344CB8AC3E}">
        <p14:creationId xmlns:p14="http://schemas.microsoft.com/office/powerpoint/2010/main" val="4094794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Self-Assessment</a:t>
            </a: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a:t>Please describe how your planned treatment went, and if you might change anything in the future because of this.</a:t>
            </a:r>
          </a:p>
        </p:txBody>
      </p:sp>
    </p:spTree>
    <p:extLst>
      <p:ext uri="{BB962C8B-B14F-4D97-AF65-F5344CB8AC3E}">
        <p14:creationId xmlns:p14="http://schemas.microsoft.com/office/powerpoint/2010/main" val="817066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txBody>
          <a:bodyPr/>
          <a:lstStyle/>
          <a:p>
            <a:endParaRPr lang="fr-FR"/>
          </a:p>
        </p:txBody>
      </p:sp>
      <p:sp>
        <p:nvSpPr>
          <p:cNvPr id="11" name="Problem list and treatment objectives"/>
          <p:cNvSpPr txBox="1">
            <a:spLocks/>
          </p:cNvSpPr>
          <p:nvPr/>
        </p:nvSpPr>
        <p:spPr>
          <a:xfrm>
            <a:off x="6636552" y="4068447"/>
            <a:ext cx="3645783" cy="2052435"/>
          </a:xfrm>
          <a:prstGeom prst="rect">
            <a:avLst/>
          </a:prstGeom>
        </p:spPr>
        <p:txBody>
          <a:bodyPr>
            <a:normAutofit fontScale="975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Final Composite photos</a:t>
            </a:r>
          </a:p>
          <a:p>
            <a:pPr algn="ctr"/>
            <a:r>
              <a:rPr lang="en-US" sz="4000" dirty="0">
                <a:latin typeface="+mn-lt"/>
              </a:rPr>
              <a:t>MM/DD/YYYY</a:t>
            </a:r>
          </a:p>
        </p:txBody>
      </p:sp>
    </p:spTree>
    <p:extLst>
      <p:ext uri="{BB962C8B-B14F-4D97-AF65-F5344CB8AC3E}">
        <p14:creationId xmlns:p14="http://schemas.microsoft.com/office/powerpoint/2010/main" val="2691802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a:xfrm>
            <a:off x="1192144" y="519290"/>
            <a:ext cx="15205064" cy="1885245"/>
          </a:xfrm>
        </p:spPr>
        <p:txBody>
          <a:bodyPr/>
          <a:lstStyle/>
          <a:p>
            <a:r>
              <a:rPr lang="en-US" sz="6000" dirty="0">
                <a:latin typeface="+mn-lt"/>
              </a:rPr>
              <a:t>Final panoramic radiograph (date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19300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Final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5614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Final cephalogram tracing without radiograph (blue)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61638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2229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1366529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1877640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38754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7204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final (red) to initial (black)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209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final (red) to progress (blue)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1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862" y="569627"/>
            <a:ext cx="8669338" cy="1295399"/>
          </a:xfrm>
        </p:spPr>
        <p:txBody>
          <a:bodyPr>
            <a:normAutofit fontScale="90000"/>
          </a:bodyPr>
          <a:lstStyle/>
          <a:p>
            <a:pPr algn="ctr"/>
            <a:r>
              <a:rPr lang="en-US" sz="5400" dirty="0">
                <a:latin typeface="+mn-lt"/>
              </a:rPr>
              <a:t>Growth Status </a:t>
            </a:r>
            <a:r>
              <a:rPr lang="en-US" sz="4400" dirty="0">
                <a:latin typeface="+mn-lt"/>
              </a:rPr>
              <a:t>(if &lt;18 years of age)</a:t>
            </a:r>
          </a:p>
        </p:txBody>
      </p:sp>
      <p:sp>
        <p:nvSpPr>
          <p:cNvPr id="4" name="Text Placeholder 3"/>
          <p:cNvSpPr>
            <a:spLocks noGrp="1"/>
          </p:cNvSpPr>
          <p:nvPr>
            <p:ph type="body" sz="half" idx="1"/>
          </p:nvPr>
        </p:nvSpPr>
        <p:spPr>
          <a:xfrm>
            <a:off x="1515269" y="2404535"/>
            <a:ext cx="5334000" cy="6286500"/>
          </a:xfrm>
        </p:spPr>
        <p:txBody>
          <a:bodyPr>
            <a:normAutofit/>
          </a:bodyPr>
          <a:lstStyle/>
          <a:p>
            <a:r>
              <a:rPr lang="en-US" b="1" dirty="0">
                <a:latin typeface="Times New Roman" panose="02020603050405020304" pitchFamily="18" charset="0"/>
                <a:cs typeface="Times New Roman" panose="02020603050405020304" pitchFamily="18" charset="0"/>
              </a:rPr>
              <a:t>SMI</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CVS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spcAft>
                <a:spcPts val="600"/>
              </a:spcAft>
            </a:pPr>
            <a:r>
              <a:rPr lang="en-US" b="1" dirty="0">
                <a:latin typeface="Times New Roman" panose="02020603050405020304" pitchFamily="18" charset="0"/>
                <a:cs typeface="Times New Roman" panose="02020603050405020304" pitchFamily="18" charset="0"/>
              </a:rPr>
              <a:t>Interpretation:</a:t>
            </a:r>
            <a:endParaRPr lang="en-US" dirty="0">
              <a:latin typeface="Times New Roman" panose="02020603050405020304" pitchFamily="18" charset="0"/>
              <a:cs typeface="Times New Roman" panose="02020603050405020304" pitchFamily="18" charset="0"/>
            </a:endParaRPr>
          </a:p>
        </p:txBody>
      </p:sp>
      <p:pic>
        <p:nvPicPr>
          <p:cNvPr id="5" name="HW.jpg" descr="HW.jpg"/>
          <p:cNvPicPr>
            <a:picLocks noChangeAspect="1"/>
          </p:cNvPicPr>
          <p:nvPr/>
        </p:nvPicPr>
        <p:blipFill>
          <a:blip r:embed="rId2"/>
          <a:srcRect l="13290" t="8960" r="11688" b="1871"/>
          <a:stretch>
            <a:fillRect/>
          </a:stretch>
        </p:blipFill>
        <p:spPr>
          <a:xfrm>
            <a:off x="9502222" y="450415"/>
            <a:ext cx="4066246" cy="4350185"/>
          </a:xfrm>
          <a:prstGeom prst="rect">
            <a:avLst/>
          </a:prstGeom>
          <a:ln w="12700">
            <a:miter lim="400000"/>
          </a:ln>
        </p:spPr>
      </p:pic>
      <p:pic>
        <p:nvPicPr>
          <p:cNvPr id="2" name="Content Placeholder 3">
            <a:extLst>
              <a:ext uri="{FF2B5EF4-FFF2-40B4-BE49-F238E27FC236}">
                <a16:creationId xmlns:a16="http://schemas.microsoft.com/office/drawing/2014/main" id="{2A5CD8F4-5E32-635E-7AE5-BE2CA275E512}"/>
              </a:ext>
            </a:extLst>
          </p:cNvPr>
          <p:cNvPicPr>
            <a:picLocks noChangeAspect="1"/>
          </p:cNvPicPr>
          <p:nvPr/>
        </p:nvPicPr>
        <p:blipFill rotWithShape="1">
          <a:blip r:embed="rId3"/>
          <a:srcRect l="15358" t="64135" r="71969"/>
          <a:stretch/>
        </p:blipFill>
        <p:spPr>
          <a:xfrm>
            <a:off x="11535345" y="5033379"/>
            <a:ext cx="2012299" cy="4269806"/>
          </a:xfrm>
          <a:prstGeom prst="rect">
            <a:avLst/>
          </a:prstGeom>
        </p:spPr>
      </p:pic>
    </p:spTree>
    <p:extLst>
      <p:ext uri="{BB962C8B-B14F-4D97-AF65-F5344CB8AC3E}">
        <p14:creationId xmlns:p14="http://schemas.microsoft.com/office/powerpoint/2010/main" val="411247162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000" dirty="0">
                <a:latin typeface="+mn-lt"/>
              </a:rPr>
              <a:t>Final results achieved:</a:t>
            </a:r>
            <a:endParaRPr lang="en-US" sz="60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998921"/>
            <a:ext cx="14955977" cy="6786093"/>
          </a:xfrm>
        </p:spPr>
        <p:txBody>
          <a:bodyPr/>
          <a:lstStyle/>
          <a:p>
            <a:pPr>
              <a:lnSpc>
                <a:spcPct val="150000"/>
              </a:lnSpc>
            </a:pPr>
            <a:r>
              <a:rPr lang="en-US" dirty="0"/>
              <a:t>Maxilla</a:t>
            </a:r>
          </a:p>
          <a:p>
            <a:pPr marL="0" indent="0">
              <a:lnSpc>
                <a:spcPct val="150000"/>
              </a:lnSpc>
              <a:buNone/>
            </a:pPr>
            <a:endParaRPr lang="en-US" dirty="0"/>
          </a:p>
          <a:p>
            <a:pPr marL="0" indent="0">
              <a:lnSpc>
                <a:spcPct val="150000"/>
              </a:lnSpc>
              <a:buNone/>
            </a:pPr>
            <a:endParaRPr lang="en-US" dirty="0"/>
          </a:p>
          <a:p>
            <a:pPr>
              <a:lnSpc>
                <a:spcPct val="150000"/>
              </a:lnSpc>
            </a:pPr>
            <a:r>
              <a:rPr lang="en-US" dirty="0"/>
              <a:t>Mandible</a:t>
            </a:r>
          </a:p>
        </p:txBody>
      </p:sp>
    </p:spTree>
    <p:extLst>
      <p:ext uri="{BB962C8B-B14F-4D97-AF65-F5344CB8AC3E}">
        <p14:creationId xmlns:p14="http://schemas.microsoft.com/office/powerpoint/2010/main" val="4037096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Final Results Achieved, part 2</a:t>
            </a:r>
          </a:p>
        </p:txBody>
      </p:sp>
      <p:sp>
        <p:nvSpPr>
          <p:cNvPr id="3" name="Content Placeholder 2"/>
          <p:cNvSpPr>
            <a:spLocks noGrp="1"/>
          </p:cNvSpPr>
          <p:nvPr>
            <p:ph idx="1"/>
          </p:nvPr>
        </p:nvSpPr>
        <p:spPr>
          <a:xfrm>
            <a:off x="1192143" y="2404535"/>
            <a:ext cx="14955977" cy="6873280"/>
          </a:xfrm>
        </p:spPr>
        <p:txBody>
          <a:bodyPr/>
          <a:lstStyle/>
          <a:p>
            <a:pPr>
              <a:lnSpc>
                <a:spcPct val="150000"/>
              </a:lnSpc>
            </a:pPr>
            <a:r>
              <a:rPr lang="en-US" dirty="0"/>
              <a:t>Maxillary dentition</a:t>
            </a:r>
          </a:p>
          <a:p>
            <a:pPr marL="0" indent="0">
              <a:lnSpc>
                <a:spcPct val="150000"/>
              </a:lnSpc>
              <a:buNone/>
            </a:pPr>
            <a:endParaRPr lang="en-US" dirty="0"/>
          </a:p>
          <a:p>
            <a:pPr>
              <a:lnSpc>
                <a:spcPct val="150000"/>
              </a:lnSpc>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1076950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Final results achieved, part 3</a:t>
            </a:r>
          </a:p>
        </p:txBody>
      </p:sp>
      <p:sp>
        <p:nvSpPr>
          <p:cNvPr id="3" name="Content Placeholder 2"/>
          <p:cNvSpPr>
            <a:spLocks noGrp="1"/>
          </p:cNvSpPr>
          <p:nvPr>
            <p:ph idx="1"/>
          </p:nvPr>
        </p:nvSpPr>
        <p:spPr/>
        <p:txBody>
          <a:bodyPr/>
          <a:lstStyle/>
          <a:p>
            <a:r>
              <a:rPr lang="en-US" dirty="0"/>
              <a:t>Occlusion</a:t>
            </a:r>
          </a:p>
          <a:p>
            <a:endParaRPr lang="en-US" dirty="0"/>
          </a:p>
          <a:p>
            <a:endParaRPr lang="en-US" dirty="0"/>
          </a:p>
          <a:p>
            <a:endParaRPr lang="en-US" dirty="0"/>
          </a:p>
          <a:p>
            <a:r>
              <a:rPr lang="en-US" dirty="0"/>
              <a:t>Esthetics</a:t>
            </a:r>
          </a:p>
        </p:txBody>
      </p:sp>
    </p:spTree>
    <p:extLst>
      <p:ext uri="{BB962C8B-B14F-4D97-AF65-F5344CB8AC3E}">
        <p14:creationId xmlns:p14="http://schemas.microsoft.com/office/powerpoint/2010/main" val="2404264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Self-Assessment</a:t>
            </a: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a:t>Please describe how your planned treatment went, and if you might change anything in the future because of this.</a:t>
            </a:r>
          </a:p>
        </p:txBody>
      </p:sp>
    </p:spTree>
    <p:extLst>
      <p:ext uri="{BB962C8B-B14F-4D97-AF65-F5344CB8AC3E}">
        <p14:creationId xmlns:p14="http://schemas.microsoft.com/office/powerpoint/2010/main" val="150455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a:xfrm>
            <a:off x="1192143" y="519290"/>
            <a:ext cx="14955977" cy="1759215"/>
          </a:xfrm>
        </p:spPr>
        <p:txBody>
          <a:bodyPr>
            <a:normAutofit/>
          </a:bodyPr>
          <a:lstStyle/>
          <a:p>
            <a:r>
              <a:rPr lang="en-US" sz="6000" dirty="0">
                <a:latin typeface="+mn-lt"/>
              </a:rPr>
              <a:t>Initial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00B39B8E-94D1-4D0F-D236-B74F419157AF}"/>
              </a:ext>
            </a:extLst>
          </p:cNvPr>
          <p:cNvPicPr>
            <a:picLocks noChangeAspect="1"/>
          </p:cNvPicPr>
          <p:nvPr/>
        </p:nvPicPr>
        <p:blipFill>
          <a:blip r:embed="rId2"/>
          <a:stretch>
            <a:fillRect/>
          </a:stretch>
        </p:blipFill>
        <p:spPr>
          <a:xfrm>
            <a:off x="3519382" y="1828591"/>
            <a:ext cx="10301497" cy="7724275"/>
          </a:xfrm>
          <a:prstGeom prst="rect">
            <a:avLst/>
          </a:prstGeom>
        </p:spPr>
      </p:pic>
    </p:spTree>
    <p:extLst>
      <p:ext uri="{BB962C8B-B14F-4D97-AF65-F5344CB8AC3E}">
        <p14:creationId xmlns:p14="http://schemas.microsoft.com/office/powerpoint/2010/main" val="396496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08B-D62E-4345-BB50-D95468621F6C}"/>
              </a:ext>
            </a:extLst>
          </p:cNvPr>
          <p:cNvSpPr>
            <a:spLocks noGrp="1"/>
          </p:cNvSpPr>
          <p:nvPr>
            <p:ph type="title"/>
          </p:nvPr>
        </p:nvSpPr>
        <p:spPr>
          <a:xfrm>
            <a:off x="1192143" y="149902"/>
            <a:ext cx="14955977" cy="2254633"/>
          </a:xfrm>
        </p:spPr>
        <p:txBody>
          <a:bodyPr>
            <a:normAutofit/>
          </a:bodyPr>
          <a:lstStyle/>
          <a:p>
            <a:r>
              <a:rPr lang="en-US" sz="6000" dirty="0">
                <a:latin typeface="+mn-lt"/>
              </a:rPr>
              <a:t>Initial cephalogram tracing without x-ray </a:t>
            </a:r>
            <a:r>
              <a:rPr lang="en-US" sz="5400" dirty="0">
                <a:latin typeface="+mn-lt"/>
                <a:cs typeface="Calibri" panose="020F0502020204030204" pitchFamily="34" charset="0"/>
              </a:rPr>
              <a:t>(black)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925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5206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797778032"/>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EB6992-8B8C-49E8-A22A-EB0C4D82DE32}" vid="{CFAA1413-2367-4F91-98DE-A7349E363921}"/>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22463</TotalTime>
  <Words>3226</Words>
  <Application>Microsoft Macintosh PowerPoint</Application>
  <PresentationFormat>Personnalisé</PresentationFormat>
  <Paragraphs>2388</Paragraphs>
  <Slides>63</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63</vt:i4>
      </vt:variant>
    </vt:vector>
  </HeadingPairs>
  <TitlesOfParts>
    <vt:vector size="72" baseType="lpstr">
      <vt:lpstr>Abadi</vt:lpstr>
      <vt:lpstr>Arial</vt:lpstr>
      <vt:lpstr>Calibri</vt:lpstr>
      <vt:lpstr>Calibri Light</vt:lpstr>
      <vt:lpstr>Cambria</vt:lpstr>
      <vt:lpstr>Helvetica Neue</vt:lpstr>
      <vt:lpstr>Palatino Linotype</vt:lpstr>
      <vt:lpstr>Times New Roman</vt:lpstr>
      <vt:lpstr>Presentation1</vt:lpstr>
      <vt:lpstr>A Case Report</vt:lpstr>
      <vt:lpstr>Case Summary</vt:lpstr>
      <vt:lpstr>Case Summary Continued</vt:lpstr>
      <vt:lpstr>Présentation PowerPoint</vt:lpstr>
      <vt:lpstr>Panoramic radiograph (MM/DD/YYYY)</vt:lpstr>
      <vt:lpstr>Growth Status (if &lt;18 years of age)</vt:lpstr>
      <vt:lpstr>Initial cephalogram without tracing</vt:lpstr>
      <vt:lpstr>Initial cephalogram tracing without x-ray (black)</vt:lpstr>
      <vt:lpstr>Ceph Analysis</vt:lpstr>
      <vt:lpstr>Ceph Analysis page 2</vt:lpstr>
      <vt:lpstr>Ceph Analysis page 3</vt:lpstr>
      <vt:lpstr>Intraoral scans (in addition to OR instead of casts)</vt:lpstr>
      <vt:lpstr>Diagnosis:</vt:lpstr>
      <vt:lpstr>Diagnosis, part 2:</vt:lpstr>
      <vt:lpstr>Specific Objectives of Treatment</vt:lpstr>
      <vt:lpstr>Specific Objectives of Treatment, part 2:</vt:lpstr>
      <vt:lpstr>Specific Objectives of Treatment, part 3:</vt:lpstr>
      <vt:lpstr>Treatment Plans</vt:lpstr>
      <vt:lpstr>Treatment Plan Chosen</vt:lpstr>
      <vt:lpstr>Alternate Treatment Plan </vt:lpstr>
      <vt:lpstr>Présentation PowerPoint</vt:lpstr>
      <vt:lpstr>Interdisciplinary Management &amp; Documentation</vt:lpstr>
      <vt:lpstr>Mechanics: (give details in order of use as planned)</vt:lpstr>
      <vt:lpstr>Mechanics, part 2:</vt:lpstr>
      <vt:lpstr>Présentation PowerPoint</vt:lpstr>
      <vt:lpstr>Présentation PowerPoint</vt:lpstr>
      <vt:lpstr>1 year progress panoramic radiograph (MM/DD/YYYY)</vt:lpstr>
      <vt:lpstr>1 year progress cephalogram without tracing</vt:lpstr>
      <vt:lpstr>1 year progress cephalogram tracing without radiograph (blue)</vt:lpstr>
      <vt:lpstr>Ceph Analysis</vt:lpstr>
      <vt:lpstr>Ceph Analysis page 2</vt:lpstr>
      <vt:lpstr>Ceph Analysis page 3</vt:lpstr>
      <vt:lpstr>Treatment progress</vt:lpstr>
      <vt:lpstr>Superimposition of progress (blue) to initial (black) cephalogram</vt:lpstr>
      <vt:lpstr>Results achieved:</vt:lpstr>
      <vt:lpstr>Results achieved, part 2:</vt:lpstr>
      <vt:lpstr>Results achieved, part 3:</vt:lpstr>
      <vt:lpstr>Self-Assessment</vt:lpstr>
      <vt:lpstr>Présentation PowerPoint</vt:lpstr>
      <vt:lpstr>2 year progress panoramic radiograph (MM/DD/YYYY)</vt:lpstr>
      <vt:lpstr>2 year progress cephalogram without tracing</vt:lpstr>
      <vt:lpstr>2 year progress cephalogram tracing without radiograph (blue)</vt:lpstr>
      <vt:lpstr>Ceph Analysis</vt:lpstr>
      <vt:lpstr>Ceph Analysis page 2</vt:lpstr>
      <vt:lpstr>Ceph Analysis page 3</vt:lpstr>
      <vt:lpstr>Treatment progress- 2 years (MM/DD/YYYY)</vt:lpstr>
      <vt:lpstr>2 year progress results achieved:</vt:lpstr>
      <vt:lpstr>2 year progress results achieved, part 2:</vt:lpstr>
      <vt:lpstr>2 year progress results achieved, part 3:</vt:lpstr>
      <vt:lpstr>Self-Assessment</vt:lpstr>
      <vt:lpstr>Présentation PowerPoint</vt:lpstr>
      <vt:lpstr>Final panoramic radiograph (date MM/DD/YYYY)</vt:lpstr>
      <vt:lpstr>Final cephalogram without tracing</vt:lpstr>
      <vt:lpstr>Final cephalogram tracing without radiograph (blue)</vt:lpstr>
      <vt:lpstr>Ceph Analysis</vt:lpstr>
      <vt:lpstr>Ceph Analysis page 2</vt:lpstr>
      <vt:lpstr>Ceph Analysis page 3</vt:lpstr>
      <vt:lpstr>Superimposition of final (red) to initial (black) cephalogram</vt:lpstr>
      <vt:lpstr>Superimposition of final (red) to progress (blue) cephalogram</vt:lpstr>
      <vt:lpstr>Final results achieved:</vt:lpstr>
      <vt:lpstr>Final Results Achieved, part 2</vt:lpstr>
      <vt:lpstr>Final results achieved, part 3</vt:lpstr>
      <vt:lpstr>Self-Assessment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Workup</dc:title>
  <dc:creator>Parsi, Goli</dc:creator>
  <cp:lastModifiedBy>Normand Bach</cp:lastModifiedBy>
  <cp:revision>337</cp:revision>
  <dcterms:modified xsi:type="dcterms:W3CDTF">2024-08-30T14:22:26Z</dcterms:modified>
</cp:coreProperties>
</file>